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4" r:id="rId9"/>
    <p:sldId id="269" r:id="rId10"/>
    <p:sldId id="271" r:id="rId11"/>
    <p:sldId id="270" r:id="rId12"/>
    <p:sldId id="272" r:id="rId13"/>
    <p:sldId id="263" r:id="rId14"/>
    <p:sldId id="266" r:id="rId15"/>
    <p:sldId id="267" r:id="rId16"/>
    <p:sldId id="268"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77" autoAdjust="0"/>
    <p:restoredTop sz="94660"/>
  </p:normalViewPr>
  <p:slideViewPr>
    <p:cSldViewPr>
      <p:cViewPr>
        <p:scale>
          <a:sx n="90" d="100"/>
          <a:sy n="90" d="100"/>
        </p:scale>
        <p:origin x="-588" y="2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8BE43A-D00C-407E-9A91-3DED4130C958}" type="datetimeFigureOut">
              <a:rPr lang="en-US" smtClean="0"/>
              <a:t>8/11/2017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F81917-E938-4219-BCCD-3628CF11748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5F81917-E938-4219-BCCD-3628CF117485}" type="slidenum">
              <a:rPr lang="en-US" smtClean="0"/>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2BA5DD-420B-4EAE-8293-27882C2F85BF}"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2BA5DD-420B-4EAE-8293-27882C2F85BF}"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2BA5DD-420B-4EAE-8293-27882C2F85BF}"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2BA5DD-420B-4EAE-8293-27882C2F85BF}"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2BA5DD-420B-4EAE-8293-27882C2F85BF}" type="datetimeFigureOut">
              <a:rPr lang="en-US" smtClean="0"/>
              <a:pPr/>
              <a:t>8/11/2017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2BA5DD-420B-4EAE-8293-27882C2F85BF}"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2BA5DD-420B-4EAE-8293-27882C2F85BF}" type="datetimeFigureOut">
              <a:rPr lang="en-US" smtClean="0"/>
              <a:pPr/>
              <a:t>8/11/2017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2BA5DD-420B-4EAE-8293-27882C2F85BF}" type="datetimeFigureOut">
              <a:rPr lang="en-US" smtClean="0"/>
              <a:pPr/>
              <a:t>8/11/2017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2BA5DD-420B-4EAE-8293-27882C2F85BF}" type="datetimeFigureOut">
              <a:rPr lang="en-US" smtClean="0"/>
              <a:pPr/>
              <a:t>8/11/2017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2BA5DD-420B-4EAE-8293-27882C2F85BF}"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2BA5DD-420B-4EAE-8293-27882C2F85BF}" type="datetimeFigureOut">
              <a:rPr lang="en-US" smtClean="0"/>
              <a:pPr/>
              <a:t>8/11/2017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809A7-28B8-4F58-8B68-A1426D7DC86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2BA5DD-420B-4EAE-8293-27882C2F85BF}" type="datetimeFigureOut">
              <a:rPr lang="en-US" smtClean="0"/>
              <a:pPr/>
              <a:t>8/11/2017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809A7-28B8-4F58-8B68-A1426D7DC8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6.gif"/></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srcRect/>
          <a:stretch>
            <a:fillRect/>
          </a:stretch>
        </p:blipFill>
        <p:spPr bwMode="auto">
          <a:xfrm>
            <a:off x="381000" y="1371600"/>
            <a:ext cx="8458200" cy="2124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Accuracy</a:t>
            </a:r>
            <a:endParaRPr lang="en-US" dirty="0"/>
          </a:p>
        </p:txBody>
      </p:sp>
      <p:sp>
        <p:nvSpPr>
          <p:cNvPr id="3" name="Content Placeholder 2"/>
          <p:cNvSpPr>
            <a:spLocks noGrp="1"/>
          </p:cNvSpPr>
          <p:nvPr>
            <p:ph idx="1"/>
          </p:nvPr>
        </p:nvSpPr>
        <p:spPr>
          <a:xfrm>
            <a:off x="609600" y="990601"/>
            <a:ext cx="8229600" cy="1219200"/>
          </a:xfrm>
        </p:spPr>
        <p:txBody>
          <a:bodyPr/>
          <a:lstStyle/>
          <a:p>
            <a:pPr>
              <a:buNone/>
            </a:pPr>
            <a:r>
              <a:rPr lang="en-US" dirty="0"/>
              <a:t>Percent accuracy, a = 100% - percentage of error</a:t>
            </a:r>
          </a:p>
          <a:p>
            <a:r>
              <a:rPr lang="en-US" dirty="0"/>
              <a:t>= A X 100%</a:t>
            </a:r>
          </a:p>
        </p:txBody>
      </p:sp>
      <p:pic>
        <p:nvPicPr>
          <p:cNvPr id="2050" name="Picture 2"/>
          <p:cNvPicPr>
            <a:picLocks noChangeAspect="1" noChangeArrowheads="1"/>
          </p:cNvPicPr>
          <p:nvPr/>
        </p:nvPicPr>
        <p:blipFill>
          <a:blip r:embed="rId2"/>
          <a:srcRect/>
          <a:stretch>
            <a:fillRect/>
          </a:stretch>
        </p:blipFill>
        <p:spPr bwMode="auto">
          <a:xfrm>
            <a:off x="457200" y="2362200"/>
            <a:ext cx="8496300" cy="28289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457200" y="304800"/>
            <a:ext cx="8382000" cy="923330"/>
          </a:xfrm>
          <a:prstGeom prst="rect">
            <a:avLst/>
          </a:prstGeom>
        </p:spPr>
        <p:txBody>
          <a:bodyPr wrap="square">
            <a:spAutoFit/>
          </a:bodyPr>
          <a:lstStyle/>
          <a:p>
            <a:r>
              <a:rPr lang="en-US" dirty="0" smtClean="0"/>
              <a:t>The expected value of the voltage across a resistor is 50V; however, measurement yields a</a:t>
            </a:r>
          </a:p>
          <a:p>
            <a:r>
              <a:rPr lang="en-US" dirty="0" smtClean="0"/>
              <a:t>value of 49V.  Calculate</a:t>
            </a:r>
            <a:endParaRPr lang="en-US" dirty="0"/>
          </a:p>
        </p:txBody>
      </p:sp>
      <p:sp>
        <p:nvSpPr>
          <p:cNvPr id="5" name="Rectangle 4"/>
          <p:cNvSpPr/>
          <p:nvPr/>
        </p:nvSpPr>
        <p:spPr>
          <a:xfrm>
            <a:off x="457200" y="1295400"/>
            <a:ext cx="4572000" cy="646331"/>
          </a:xfrm>
          <a:prstGeom prst="rect">
            <a:avLst/>
          </a:prstGeom>
        </p:spPr>
        <p:txBody>
          <a:bodyPr>
            <a:spAutoFit/>
          </a:bodyPr>
          <a:lstStyle/>
          <a:p>
            <a:r>
              <a:rPr lang="en-US" dirty="0"/>
              <a:t>a) The relative accuracy</a:t>
            </a:r>
          </a:p>
          <a:p>
            <a:r>
              <a:rPr lang="en-US" dirty="0"/>
              <a:t>b) The percent of accuracy</a:t>
            </a:r>
          </a:p>
        </p:txBody>
      </p:sp>
      <p:pic>
        <p:nvPicPr>
          <p:cNvPr id="6" name="Picture 3"/>
          <p:cNvPicPr>
            <a:picLocks noChangeAspect="1" noChangeArrowheads="1"/>
          </p:cNvPicPr>
          <p:nvPr/>
        </p:nvPicPr>
        <p:blipFill>
          <a:blip r:embed="rId2"/>
          <a:srcRect/>
          <a:stretch>
            <a:fillRect/>
          </a:stretch>
        </p:blipFill>
        <p:spPr bwMode="auto">
          <a:xfrm>
            <a:off x="762000" y="2362200"/>
            <a:ext cx="3476625" cy="33051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parajita" pitchFamily="34" charset="0"/>
                <a:cs typeface="Aparajita" pitchFamily="34" charset="0"/>
              </a:rPr>
              <a:t>TYPE OF ERROR</a:t>
            </a:r>
            <a:endParaRPr lang="en-US" dirty="0">
              <a:latin typeface="Aparajita" pitchFamily="34" charset="0"/>
              <a:cs typeface="Aparajita" pitchFamily="34" charset="0"/>
            </a:endParaRPr>
          </a:p>
        </p:txBody>
      </p:sp>
      <p:sp>
        <p:nvSpPr>
          <p:cNvPr id="3" name="Content Placeholder 2"/>
          <p:cNvSpPr>
            <a:spLocks noGrp="1"/>
          </p:cNvSpPr>
          <p:nvPr>
            <p:ph idx="1"/>
          </p:nvPr>
        </p:nvSpPr>
        <p:spPr/>
        <p:txBody>
          <a:bodyPr>
            <a:normAutofit fontScale="55000" lnSpcReduction="20000"/>
          </a:bodyPr>
          <a:lstStyle/>
          <a:p>
            <a:pPr marL="0" indent="0">
              <a:spcBef>
                <a:spcPts val="0"/>
              </a:spcBef>
              <a:buNone/>
            </a:pPr>
            <a:r>
              <a:rPr lang="en-US" sz="3600" dirty="0">
                <a:solidFill>
                  <a:srgbClr val="FF0000"/>
                </a:solidFill>
                <a:latin typeface="Aparajita" pitchFamily="34" charset="0"/>
                <a:cs typeface="Aparajita" pitchFamily="34" charset="0"/>
              </a:rPr>
              <a:t>Errors are generally categorized under the following three </a:t>
            </a:r>
          </a:p>
          <a:p>
            <a:pPr marL="0" indent="0">
              <a:buNone/>
            </a:pPr>
            <a:r>
              <a:rPr lang="en-US" dirty="0" smtClean="0">
                <a:latin typeface="Aparajita" pitchFamily="34" charset="0"/>
                <a:cs typeface="Aparajita" pitchFamily="34" charset="0"/>
              </a:rPr>
              <a:t>major types</a:t>
            </a:r>
          </a:p>
          <a:p>
            <a:pPr marL="0" indent="0"/>
            <a:r>
              <a:rPr lang="en-US" sz="4400" dirty="0" smtClean="0">
                <a:solidFill>
                  <a:srgbClr val="FF0000"/>
                </a:solidFill>
                <a:latin typeface="Aparajita" pitchFamily="34" charset="0"/>
                <a:cs typeface="Aparajita" pitchFamily="34" charset="0"/>
              </a:rPr>
              <a:t>Gross error</a:t>
            </a:r>
          </a:p>
          <a:p>
            <a:r>
              <a:rPr lang="en-US" dirty="0"/>
              <a:t>This class of errors is generally the fault of the person using the instruments such as</a:t>
            </a:r>
          </a:p>
          <a:p>
            <a:r>
              <a:rPr lang="en-US" dirty="0"/>
              <a:t>incorrect reading of instruments, incorrect recording of experimental data or data</a:t>
            </a:r>
          </a:p>
          <a:p>
            <a:r>
              <a:rPr lang="en-US" dirty="0"/>
              <a:t>incorrect use of instruments.</a:t>
            </a:r>
          </a:p>
          <a:p>
            <a:r>
              <a:rPr lang="en-US" dirty="0"/>
              <a:t>As long as human beings are involved, some gross errors will definitely</a:t>
            </a:r>
          </a:p>
          <a:p>
            <a:r>
              <a:rPr lang="en-US" dirty="0"/>
              <a:t>commit. Although complete eliminating of gross errors is probably impossible, one</a:t>
            </a:r>
          </a:p>
          <a:p>
            <a:r>
              <a:rPr lang="en-US" dirty="0"/>
              <a:t>should try to avoid them. The following actions may be necessary to reduce the</a:t>
            </a:r>
          </a:p>
          <a:p>
            <a:r>
              <a:rPr lang="en-US" dirty="0"/>
              <a:t>effects of gross errors.</a:t>
            </a:r>
          </a:p>
          <a:p>
            <a:r>
              <a:rPr lang="en-US" dirty="0"/>
              <a:t>a) Great care should be taken in reading and recording the data.</a:t>
            </a:r>
          </a:p>
          <a:p>
            <a:r>
              <a:rPr lang="en-US" dirty="0"/>
              <a:t>b) Two or more readings should be taken by different experimenters</a:t>
            </a:r>
            <a:endParaRPr lang="en-US" dirty="0">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4" name="Rectangle 3"/>
          <p:cNvSpPr/>
          <p:nvPr/>
        </p:nvSpPr>
        <p:spPr>
          <a:xfrm>
            <a:off x="0" y="457200"/>
            <a:ext cx="8763000" cy="5724644"/>
          </a:xfrm>
          <a:prstGeom prst="rect">
            <a:avLst/>
          </a:prstGeom>
        </p:spPr>
        <p:txBody>
          <a:bodyPr wrap="square">
            <a:spAutoFit/>
          </a:bodyPr>
          <a:lstStyle/>
          <a:p>
            <a:r>
              <a:rPr lang="en-US" sz="2400" dirty="0">
                <a:solidFill>
                  <a:srgbClr val="FF0000"/>
                </a:solidFill>
              </a:rPr>
              <a:t>Systematic error</a:t>
            </a:r>
          </a:p>
          <a:p>
            <a:r>
              <a:rPr lang="en-US" dirty="0"/>
              <a:t>Systematical errors can be divided into </a:t>
            </a:r>
            <a:r>
              <a:rPr lang="en-US" dirty="0">
                <a:solidFill>
                  <a:srgbClr val="FF0000"/>
                </a:solidFill>
              </a:rPr>
              <a:t>four</a:t>
            </a:r>
            <a:r>
              <a:rPr lang="en-US" dirty="0"/>
              <a:t> categories:</a:t>
            </a:r>
          </a:p>
          <a:p>
            <a:r>
              <a:rPr lang="en-US" dirty="0"/>
              <a:t>a) </a:t>
            </a:r>
            <a:r>
              <a:rPr lang="en-US" dirty="0">
                <a:solidFill>
                  <a:srgbClr val="FF0000"/>
                </a:solidFill>
              </a:rPr>
              <a:t>Instrumental Error</a:t>
            </a:r>
          </a:p>
          <a:p>
            <a:r>
              <a:rPr lang="en-US" dirty="0"/>
              <a:t>These errors arise due to main reasons:</a:t>
            </a:r>
          </a:p>
          <a:p>
            <a:r>
              <a:rPr lang="en-US" dirty="0" err="1"/>
              <a:t>i</a:t>
            </a:r>
            <a:r>
              <a:rPr lang="en-US" dirty="0"/>
              <a:t>. Due to inherit shortcoming in the instruments (may be caused by the</a:t>
            </a:r>
          </a:p>
          <a:p>
            <a:r>
              <a:rPr lang="en-US" dirty="0"/>
              <a:t>construction, calibration or operation of mechanical structure in the</a:t>
            </a:r>
          </a:p>
          <a:p>
            <a:r>
              <a:rPr lang="en-US" dirty="0"/>
              <a:t>instruments).</a:t>
            </a:r>
          </a:p>
          <a:p>
            <a:r>
              <a:rPr lang="en-US" dirty="0"/>
              <a:t>ii. Due to misuse of the instruments. For example, these may be caused</a:t>
            </a:r>
          </a:p>
          <a:p>
            <a:r>
              <a:rPr lang="en-US" dirty="0"/>
              <a:t>by failure to adjust zero of the instruments.</a:t>
            </a:r>
          </a:p>
          <a:p>
            <a:r>
              <a:rPr lang="en-US" dirty="0"/>
              <a:t>iii. Due to loading effect of the instruments. These errors can be</a:t>
            </a:r>
          </a:p>
          <a:p>
            <a:r>
              <a:rPr lang="en-US" dirty="0"/>
              <a:t>eliminated or at least reduced by using the following methods:</a:t>
            </a:r>
          </a:p>
          <a:p>
            <a:r>
              <a:rPr lang="en-US" dirty="0"/>
              <a:t>a) The procedure of measurements must be carefully planned.</a:t>
            </a:r>
          </a:p>
          <a:p>
            <a:r>
              <a:rPr lang="en-US" dirty="0"/>
              <a:t>b) Correction factors should be applied after detection of these</a:t>
            </a:r>
          </a:p>
          <a:p>
            <a:r>
              <a:rPr lang="en-US" dirty="0"/>
              <a:t>errors.</a:t>
            </a:r>
          </a:p>
          <a:p>
            <a:r>
              <a:rPr lang="en-US" dirty="0"/>
              <a:t>c) Re-calibration the instrument carefully.</a:t>
            </a:r>
          </a:p>
          <a:p>
            <a:r>
              <a:rPr lang="en-US" dirty="0"/>
              <a:t>d) Use the instrument intelligently.</a:t>
            </a:r>
          </a:p>
          <a:p>
            <a:r>
              <a:rPr lang="en-US" dirty="0"/>
              <a:t>b) </a:t>
            </a:r>
            <a:r>
              <a:rPr lang="en-US" dirty="0">
                <a:solidFill>
                  <a:srgbClr val="FF0000"/>
                </a:solidFill>
              </a:rPr>
              <a:t>Observational Errors</a:t>
            </a:r>
          </a:p>
          <a:p>
            <a:r>
              <a:rPr lang="en-US" dirty="0" err="1"/>
              <a:t>i</a:t>
            </a:r>
            <a:r>
              <a:rPr lang="en-US" dirty="0"/>
              <a:t>. Due to the types on instrument display, whether it is analog or digital.</a:t>
            </a:r>
          </a:p>
          <a:p>
            <a:r>
              <a:rPr lang="en-US" dirty="0"/>
              <a:t>ii. Due to parallax (eye should be directly in line with the measurement</a:t>
            </a:r>
          </a:p>
          <a:p>
            <a:r>
              <a:rPr lang="en-US" dirty="0"/>
              <a:t>point).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p:cNvSpPr/>
          <p:nvPr/>
        </p:nvSpPr>
        <p:spPr>
          <a:xfrm>
            <a:off x="0" y="457200"/>
            <a:ext cx="8686800" cy="4708981"/>
          </a:xfrm>
          <a:prstGeom prst="rect">
            <a:avLst/>
          </a:prstGeom>
        </p:spPr>
        <p:txBody>
          <a:bodyPr wrap="square">
            <a:spAutoFit/>
          </a:bodyPr>
          <a:lstStyle/>
          <a:p>
            <a:r>
              <a:rPr lang="en-US" sz="2000" dirty="0">
                <a:solidFill>
                  <a:srgbClr val="FF0000"/>
                </a:solidFill>
              </a:rPr>
              <a:t>c) Environmental Errors</a:t>
            </a:r>
          </a:p>
          <a:p>
            <a:r>
              <a:rPr lang="en-US" sz="2000" dirty="0"/>
              <a:t>Due to conditions external to the measuring device such as the area,</a:t>
            </a:r>
          </a:p>
          <a:p>
            <a:r>
              <a:rPr lang="en-US" sz="2000" dirty="0"/>
              <a:t>surrounding the instrument. These conditions may be caused by the changes</a:t>
            </a:r>
          </a:p>
          <a:p>
            <a:r>
              <a:rPr lang="en-US" sz="2000" dirty="0"/>
              <a:t>in pressure, humidity, dust, vibration or external magnetic or electrostatic</a:t>
            </a:r>
          </a:p>
          <a:p>
            <a:r>
              <a:rPr lang="en-US" sz="2000" dirty="0"/>
              <a:t>fields. These errors can be eliminated or reduced by using corrective measure</a:t>
            </a:r>
          </a:p>
          <a:p>
            <a:r>
              <a:rPr lang="en-US" sz="2000" dirty="0"/>
              <a:t>such as:</a:t>
            </a:r>
          </a:p>
          <a:p>
            <a:r>
              <a:rPr lang="en-US" sz="2000" dirty="0" err="1"/>
              <a:t>i</a:t>
            </a:r>
            <a:r>
              <a:rPr lang="en-US" sz="2000" dirty="0"/>
              <a:t>. Keep the condition as constant as possible.</a:t>
            </a:r>
          </a:p>
          <a:p>
            <a:r>
              <a:rPr lang="en-US" sz="2000" dirty="0"/>
              <a:t>ii. Use instrument/equipment which is immune to these effects.</a:t>
            </a:r>
          </a:p>
          <a:p>
            <a:r>
              <a:rPr lang="en-US" sz="2000" dirty="0"/>
              <a:t>iii. Employ technique which eliminates these disturbances.</a:t>
            </a:r>
          </a:p>
          <a:p>
            <a:r>
              <a:rPr lang="en-US" sz="2000" dirty="0">
                <a:solidFill>
                  <a:srgbClr val="FF0000"/>
                </a:solidFill>
              </a:rPr>
              <a:t>d) Simplification Errors</a:t>
            </a:r>
          </a:p>
          <a:p>
            <a:r>
              <a:rPr lang="en-US" sz="2000" dirty="0"/>
              <a:t>Due to simplification of a formula: For example: A = B + C + D2.</a:t>
            </a:r>
          </a:p>
          <a:p>
            <a:r>
              <a:rPr lang="en-US" sz="2000" dirty="0"/>
              <a:t>If D is too small, then the formula is simplified to: A = B + C.</a:t>
            </a:r>
          </a:p>
          <a:p>
            <a:r>
              <a:rPr lang="en-US" sz="2000" dirty="0"/>
              <a:t>There will be a different result between the first and the second equation. In</a:t>
            </a:r>
          </a:p>
          <a:p>
            <a:r>
              <a:rPr lang="en-US" sz="2000" dirty="0"/>
              <a:t>high accuracy requirements, a formula should not be simplified to avoid</a:t>
            </a:r>
          </a:p>
          <a:p>
            <a:r>
              <a:rPr lang="en-US" sz="2000" dirty="0"/>
              <a:t>these types of errors.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solidFill>
                  <a:srgbClr val="FF0000"/>
                </a:solidFill>
              </a:rPr>
              <a:t>3. Random </a:t>
            </a:r>
            <a:r>
              <a:rPr lang="en-US" dirty="0">
                <a:solidFill>
                  <a:srgbClr val="FF0000"/>
                </a:solidFill>
              </a:rPr>
              <a:t>error</a:t>
            </a:r>
          </a:p>
          <a:p>
            <a:r>
              <a:rPr lang="en-US" dirty="0"/>
              <a:t>In some experiments, the results shows variation from one to another, even after all</a:t>
            </a:r>
          </a:p>
          <a:p>
            <a:r>
              <a:rPr lang="en-US" dirty="0"/>
              <a:t>systematical and gross errors have been accounted for. The cases of these errors are</a:t>
            </a:r>
          </a:p>
          <a:p>
            <a:r>
              <a:rPr lang="en-US" dirty="0"/>
              <a:t>not recognized, therefore the elimination or reduction of these errors are not possible.</a:t>
            </a:r>
          </a:p>
          <a:p>
            <a:r>
              <a:rPr lang="en-US" dirty="0"/>
              <a:t>When these types of errors are occurred, the best result can be determined by</a:t>
            </a:r>
          </a:p>
          <a:p>
            <a:r>
              <a:rPr lang="en-US" dirty="0"/>
              <a:t>statistical analysis.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instruments</a:t>
            </a:r>
            <a:endParaRPr lang="en-US" dirty="0"/>
          </a:p>
        </p:txBody>
      </p:sp>
      <p:sp>
        <p:nvSpPr>
          <p:cNvPr id="4" name="Text Placeholder 3"/>
          <p:cNvSpPr>
            <a:spLocks noGrp="1"/>
          </p:cNvSpPr>
          <p:nvPr>
            <p:ph type="body" idx="1"/>
          </p:nvPr>
        </p:nvSpPr>
        <p:spPr>
          <a:xfrm>
            <a:off x="381000" y="1219200"/>
            <a:ext cx="4040188" cy="639762"/>
          </a:xfrm>
        </p:spPr>
        <p:txBody>
          <a:bodyPr/>
          <a:lstStyle/>
          <a:p>
            <a:r>
              <a:rPr lang="en-US" dirty="0" smtClean="0"/>
              <a:t>Absolute instruments</a:t>
            </a:r>
            <a:endParaRPr lang="en-US" dirty="0"/>
          </a:p>
        </p:txBody>
      </p:sp>
      <p:sp>
        <p:nvSpPr>
          <p:cNvPr id="5" name="Content Placeholder 4"/>
          <p:cNvSpPr>
            <a:spLocks noGrp="1"/>
          </p:cNvSpPr>
          <p:nvPr>
            <p:ph sz="half" idx="2"/>
          </p:nvPr>
        </p:nvSpPr>
        <p:spPr>
          <a:xfrm>
            <a:off x="381000" y="1905000"/>
            <a:ext cx="4040188" cy="3951288"/>
          </a:xfrm>
        </p:spPr>
        <p:txBody>
          <a:bodyPr/>
          <a:lstStyle/>
          <a:p>
            <a:r>
              <a:rPr lang="en-US" dirty="0" smtClean="0"/>
              <a:t>They gives the magnitude of the quantity under measurement in terms of physical constants of the instrument.</a:t>
            </a:r>
            <a:endParaRPr lang="en-US" dirty="0"/>
          </a:p>
        </p:txBody>
      </p:sp>
      <p:sp>
        <p:nvSpPr>
          <p:cNvPr id="6" name="Text Placeholder 5"/>
          <p:cNvSpPr>
            <a:spLocks noGrp="1"/>
          </p:cNvSpPr>
          <p:nvPr>
            <p:ph type="body" sz="quarter" idx="3"/>
          </p:nvPr>
        </p:nvSpPr>
        <p:spPr>
          <a:xfrm>
            <a:off x="4724400" y="1219200"/>
            <a:ext cx="4041775" cy="639762"/>
          </a:xfrm>
        </p:spPr>
        <p:txBody>
          <a:bodyPr/>
          <a:lstStyle/>
          <a:p>
            <a:r>
              <a:rPr lang="en-US" dirty="0" smtClean="0"/>
              <a:t>Secondary instruments</a:t>
            </a:r>
            <a:endParaRPr lang="en-US" dirty="0"/>
          </a:p>
        </p:txBody>
      </p:sp>
      <p:sp>
        <p:nvSpPr>
          <p:cNvPr id="7" name="Content Placeholder 6"/>
          <p:cNvSpPr>
            <a:spLocks noGrp="1"/>
          </p:cNvSpPr>
          <p:nvPr>
            <p:ph sz="quarter" idx="4"/>
          </p:nvPr>
        </p:nvSpPr>
        <p:spPr>
          <a:xfrm>
            <a:off x="4648200" y="1905000"/>
            <a:ext cx="4041775" cy="3951288"/>
          </a:xfrm>
        </p:spPr>
        <p:txBody>
          <a:bodyPr/>
          <a:lstStyle/>
          <a:p>
            <a:r>
              <a:rPr lang="en-US" dirty="0" smtClean="0"/>
              <a:t>So constructed that the quantity being measured can only be measured by observing the output indicated by the instruments. These instruments are calibrated by comparison with an absolute instrument.</a:t>
            </a:r>
            <a:endParaRPr lang="en-US" dirty="0"/>
          </a:p>
        </p:txBody>
      </p:sp>
      <p:pic>
        <p:nvPicPr>
          <p:cNvPr id="1026" name="Picture 2" descr="Image result for absolute instruments examples"/>
          <p:cNvPicPr>
            <a:picLocks noChangeAspect="1" noChangeArrowheads="1"/>
          </p:cNvPicPr>
          <p:nvPr/>
        </p:nvPicPr>
        <p:blipFill>
          <a:blip r:embed="rId3"/>
          <a:srcRect l="11285" t="21503" r="24765" b="10021"/>
          <a:stretch>
            <a:fillRect/>
          </a:stretch>
        </p:blipFill>
        <p:spPr bwMode="auto">
          <a:xfrm>
            <a:off x="533400" y="3733800"/>
            <a:ext cx="3505200" cy="2817906"/>
          </a:xfrm>
          <a:prstGeom prst="rect">
            <a:avLst/>
          </a:prstGeom>
          <a:noFill/>
        </p:spPr>
      </p:pic>
      <p:sp>
        <p:nvSpPr>
          <p:cNvPr id="1028" name="AutoShape 4" descr="Image result for voltme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0" name="AutoShape 6" descr="Image result for voltme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2" name="Picture 8" descr="Image result for voltmeter"/>
          <p:cNvPicPr>
            <a:picLocks noChangeAspect="1" noChangeArrowheads="1"/>
          </p:cNvPicPr>
          <p:nvPr/>
        </p:nvPicPr>
        <p:blipFill>
          <a:blip r:embed="rId4"/>
          <a:srcRect/>
          <a:stretch>
            <a:fillRect/>
          </a:stretch>
        </p:blipFill>
        <p:spPr bwMode="auto">
          <a:xfrm>
            <a:off x="4953000" y="5333999"/>
            <a:ext cx="1828800" cy="1524001"/>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r>
              <a:rPr lang="en-US" dirty="0" smtClean="0"/>
              <a:t>Deflection type instrument</a:t>
            </a:r>
            <a:endParaRPr lang="en-US" dirty="0"/>
          </a:p>
        </p:txBody>
      </p:sp>
      <p:sp>
        <p:nvSpPr>
          <p:cNvPr id="4" name="Content Placeholder 3"/>
          <p:cNvSpPr>
            <a:spLocks noGrp="1"/>
          </p:cNvSpPr>
          <p:nvPr>
            <p:ph sz="half" idx="2"/>
          </p:nvPr>
        </p:nvSpPr>
        <p:spPr/>
        <p:txBody>
          <a:bodyPr/>
          <a:lstStyle/>
          <a:p>
            <a:r>
              <a:rPr lang="en-US" dirty="0" smtClean="0"/>
              <a:t>PMMC</a:t>
            </a:r>
          </a:p>
          <a:p>
            <a:pPr>
              <a:buNone/>
            </a:pPr>
            <a:endParaRPr lang="en-US" dirty="0"/>
          </a:p>
        </p:txBody>
      </p:sp>
      <p:sp>
        <p:nvSpPr>
          <p:cNvPr id="5" name="Text Placeholder 4"/>
          <p:cNvSpPr>
            <a:spLocks noGrp="1"/>
          </p:cNvSpPr>
          <p:nvPr>
            <p:ph type="body" sz="quarter" idx="3"/>
          </p:nvPr>
        </p:nvSpPr>
        <p:spPr/>
        <p:txBody>
          <a:bodyPr/>
          <a:lstStyle/>
          <a:p>
            <a:r>
              <a:rPr lang="en-US" dirty="0" smtClean="0"/>
              <a:t>Null type instruments</a:t>
            </a:r>
            <a:endParaRPr lang="en-US" dirty="0"/>
          </a:p>
        </p:txBody>
      </p:sp>
      <p:sp>
        <p:nvSpPr>
          <p:cNvPr id="6" name="Content Placeholder 5"/>
          <p:cNvSpPr>
            <a:spLocks noGrp="1"/>
          </p:cNvSpPr>
          <p:nvPr>
            <p:ph sz="quarter" idx="4"/>
          </p:nvPr>
        </p:nvSpPr>
        <p:spPr/>
        <p:txBody>
          <a:bodyPr/>
          <a:lstStyle/>
          <a:p>
            <a:r>
              <a:rPr lang="en-US" dirty="0" smtClean="0"/>
              <a:t>DC potentiometer</a:t>
            </a:r>
            <a:endParaRPr lang="en-US" dirty="0"/>
          </a:p>
        </p:txBody>
      </p:sp>
      <p:pic>
        <p:nvPicPr>
          <p:cNvPr id="32770" name="Picture 2" descr="Image result for deflection type instruments"/>
          <p:cNvPicPr>
            <a:picLocks noChangeAspect="1" noChangeArrowheads="1"/>
          </p:cNvPicPr>
          <p:nvPr/>
        </p:nvPicPr>
        <p:blipFill>
          <a:blip r:embed="rId2"/>
          <a:srcRect/>
          <a:stretch>
            <a:fillRect/>
          </a:stretch>
        </p:blipFill>
        <p:spPr bwMode="auto">
          <a:xfrm>
            <a:off x="609600" y="2895600"/>
            <a:ext cx="3581400" cy="3171826"/>
          </a:xfrm>
          <a:prstGeom prst="rect">
            <a:avLst/>
          </a:prstGeom>
          <a:noFill/>
        </p:spPr>
      </p:pic>
      <p:pic>
        <p:nvPicPr>
          <p:cNvPr id="32772" name="Picture 4" descr="Image result for NULL type instruments"/>
          <p:cNvPicPr>
            <a:picLocks noChangeAspect="1" noChangeArrowheads="1"/>
          </p:cNvPicPr>
          <p:nvPr/>
        </p:nvPicPr>
        <p:blipFill>
          <a:blip r:embed="rId3"/>
          <a:srcRect/>
          <a:stretch>
            <a:fillRect/>
          </a:stretch>
        </p:blipFill>
        <p:spPr bwMode="auto">
          <a:xfrm>
            <a:off x="4724400" y="2971800"/>
            <a:ext cx="3333750" cy="24384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Analog and Digital modes of Operation</a:t>
            </a:r>
            <a:endParaRPr lang="en-US" dirty="0"/>
          </a:p>
        </p:txBody>
      </p:sp>
      <p:sp>
        <p:nvSpPr>
          <p:cNvPr id="3" name="Text Placeholder 2"/>
          <p:cNvSpPr>
            <a:spLocks noGrp="1"/>
          </p:cNvSpPr>
          <p:nvPr>
            <p:ph type="body" idx="1"/>
          </p:nvPr>
        </p:nvSpPr>
        <p:spPr/>
        <p:txBody>
          <a:bodyPr/>
          <a:lstStyle/>
          <a:p>
            <a:pPr algn="ctr"/>
            <a:r>
              <a:rPr lang="en-US" dirty="0" smtClean="0">
                <a:solidFill>
                  <a:srgbClr val="FF0000"/>
                </a:solidFill>
              </a:rPr>
              <a:t>Analog mode</a:t>
            </a:r>
            <a:endParaRPr lang="en-US" dirty="0">
              <a:solidFill>
                <a:srgbClr val="FF0000"/>
              </a:solidFill>
            </a:endParaRPr>
          </a:p>
        </p:txBody>
      </p:sp>
      <p:sp>
        <p:nvSpPr>
          <p:cNvPr id="4" name="Content Placeholder 3"/>
          <p:cNvSpPr>
            <a:spLocks noGrp="1"/>
          </p:cNvSpPr>
          <p:nvPr>
            <p:ph sz="half" idx="2"/>
          </p:nvPr>
        </p:nvSpPr>
        <p:spPr/>
        <p:txBody>
          <a:bodyPr/>
          <a:lstStyle/>
          <a:p>
            <a:r>
              <a:rPr lang="en-US" dirty="0" smtClean="0"/>
              <a:t>Signals that vary in continuous fashion and take on an infinite number of values in any given range are called </a:t>
            </a:r>
            <a:r>
              <a:rPr lang="en-US" dirty="0" smtClean="0">
                <a:solidFill>
                  <a:srgbClr val="FF0000"/>
                </a:solidFill>
              </a:rPr>
              <a:t>analog signals.</a:t>
            </a:r>
          </a:p>
          <a:p>
            <a:endParaRPr lang="en-US" dirty="0"/>
          </a:p>
        </p:txBody>
      </p:sp>
      <p:sp>
        <p:nvSpPr>
          <p:cNvPr id="5" name="Text Placeholder 4"/>
          <p:cNvSpPr>
            <a:spLocks noGrp="1"/>
          </p:cNvSpPr>
          <p:nvPr>
            <p:ph type="body" sz="quarter" idx="3"/>
          </p:nvPr>
        </p:nvSpPr>
        <p:spPr/>
        <p:txBody>
          <a:bodyPr/>
          <a:lstStyle/>
          <a:p>
            <a:pPr algn="ctr"/>
            <a:r>
              <a:rPr lang="en-US" dirty="0" smtClean="0">
                <a:solidFill>
                  <a:srgbClr val="FF0000"/>
                </a:solidFill>
              </a:rPr>
              <a:t>Digital Mode</a:t>
            </a:r>
            <a:endParaRPr lang="en-US" dirty="0">
              <a:solidFill>
                <a:srgbClr val="FF0000"/>
              </a:solidFill>
            </a:endParaRPr>
          </a:p>
        </p:txBody>
      </p:sp>
      <p:sp>
        <p:nvSpPr>
          <p:cNvPr id="6" name="Content Placeholder 5"/>
          <p:cNvSpPr>
            <a:spLocks noGrp="1"/>
          </p:cNvSpPr>
          <p:nvPr>
            <p:ph sz="quarter" idx="4"/>
          </p:nvPr>
        </p:nvSpPr>
        <p:spPr/>
        <p:txBody>
          <a:bodyPr/>
          <a:lstStyle/>
          <a:p>
            <a:r>
              <a:rPr lang="en-US" dirty="0" smtClean="0"/>
              <a:t>Signals which vary in discrete steps and thus take up only finite different values in a given range are called </a:t>
            </a:r>
            <a:r>
              <a:rPr lang="en-US" dirty="0" smtClean="0">
                <a:solidFill>
                  <a:srgbClr val="FF0000"/>
                </a:solidFill>
              </a:rPr>
              <a:t>digital signals.</a:t>
            </a:r>
            <a:endParaRPr lang="en-US"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characteristics </a:t>
            </a:r>
            <a:endParaRPr lang="en-US" dirty="0"/>
          </a:p>
        </p:txBody>
      </p:sp>
      <p:sp>
        <p:nvSpPr>
          <p:cNvPr id="3" name="Content Placeholder 2"/>
          <p:cNvSpPr>
            <a:spLocks noGrp="1"/>
          </p:cNvSpPr>
          <p:nvPr>
            <p:ph idx="1"/>
          </p:nvPr>
        </p:nvSpPr>
        <p:spPr/>
        <p:txBody>
          <a:bodyPr/>
          <a:lstStyle/>
          <a:p>
            <a:r>
              <a:rPr lang="en-US" dirty="0" smtClean="0"/>
              <a:t>Static characteristics</a:t>
            </a:r>
          </a:p>
          <a:p>
            <a:r>
              <a:rPr lang="en-US" dirty="0" smtClean="0"/>
              <a:t>Dynamic characteristics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Functions of instruments and measurement system</a:t>
            </a:r>
            <a:endParaRPr lang="en-US" dirty="0"/>
          </a:p>
        </p:txBody>
      </p:sp>
      <p:sp>
        <p:nvSpPr>
          <p:cNvPr id="7" name="Content Placeholder 6"/>
          <p:cNvSpPr>
            <a:spLocks noGrp="1"/>
          </p:cNvSpPr>
          <p:nvPr>
            <p:ph idx="1"/>
          </p:nvPr>
        </p:nvSpPr>
        <p:spPr>
          <a:xfrm>
            <a:off x="457200" y="2133600"/>
            <a:ext cx="8229600" cy="4525963"/>
          </a:xfrm>
        </p:spPr>
        <p:txBody>
          <a:bodyPr/>
          <a:lstStyle/>
          <a:p>
            <a:r>
              <a:rPr lang="en-US" dirty="0" smtClean="0"/>
              <a:t>Indicating function</a:t>
            </a:r>
          </a:p>
          <a:p>
            <a:r>
              <a:rPr lang="en-US" dirty="0" smtClean="0"/>
              <a:t>Recording function</a:t>
            </a:r>
          </a:p>
          <a:p>
            <a:r>
              <a:rPr lang="en-US" dirty="0" smtClean="0"/>
              <a:t>Controlling function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Applications of measurement systems</a:t>
            </a:r>
            <a:endParaRPr lang="en-US" dirty="0"/>
          </a:p>
        </p:txBody>
      </p:sp>
      <p:sp>
        <p:nvSpPr>
          <p:cNvPr id="3" name="Content Placeholder 2"/>
          <p:cNvSpPr>
            <a:spLocks noGrp="1"/>
          </p:cNvSpPr>
          <p:nvPr>
            <p:ph idx="1"/>
          </p:nvPr>
        </p:nvSpPr>
        <p:spPr/>
        <p:txBody>
          <a:bodyPr/>
          <a:lstStyle/>
          <a:p>
            <a:r>
              <a:rPr lang="en-US" dirty="0" smtClean="0"/>
              <a:t>Monitoring of processes and operations</a:t>
            </a:r>
          </a:p>
          <a:p>
            <a:r>
              <a:rPr lang="en-US" dirty="0" smtClean="0"/>
              <a:t>Control of process and operations </a:t>
            </a:r>
          </a:p>
          <a:p>
            <a:r>
              <a:rPr lang="en-US" dirty="0" smtClean="0"/>
              <a:t>Experimental Engineering analysis</a:t>
            </a:r>
            <a:endParaRPr lang="en-US" dirty="0"/>
          </a:p>
        </p:txBody>
      </p:sp>
      <p:pic>
        <p:nvPicPr>
          <p:cNvPr id="33794" name="Picture 2" descr="Image result for block diagram of simple control system"/>
          <p:cNvPicPr>
            <a:picLocks noChangeAspect="1" noChangeArrowheads="1"/>
          </p:cNvPicPr>
          <p:nvPr/>
        </p:nvPicPr>
        <p:blipFill>
          <a:blip r:embed="rId2"/>
          <a:srcRect/>
          <a:stretch>
            <a:fillRect/>
          </a:stretch>
        </p:blipFill>
        <p:spPr bwMode="auto">
          <a:xfrm>
            <a:off x="762000" y="3581400"/>
            <a:ext cx="6953250" cy="286702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Errors in measurement</a:t>
            </a:r>
            <a:endParaRPr lang="en-US" dirty="0"/>
          </a:p>
        </p:txBody>
      </p:sp>
      <p:sp>
        <p:nvSpPr>
          <p:cNvPr id="3" name="Content Placeholder 2"/>
          <p:cNvSpPr>
            <a:spLocks noGrp="1"/>
          </p:cNvSpPr>
          <p:nvPr>
            <p:ph idx="1"/>
          </p:nvPr>
        </p:nvSpPr>
        <p:spPr/>
        <p:txBody>
          <a:bodyPr>
            <a:normAutofit lnSpcReduction="10000"/>
          </a:bodyPr>
          <a:lstStyle/>
          <a:p>
            <a:r>
              <a:rPr lang="en-US" dirty="0" smtClean="0"/>
              <a:t>True Value</a:t>
            </a:r>
          </a:p>
          <a:p>
            <a:r>
              <a:rPr lang="en-US" dirty="0" smtClean="0"/>
              <a:t>Static Error (measured value-true value)</a:t>
            </a:r>
          </a:p>
          <a:p>
            <a:r>
              <a:rPr lang="en-US" dirty="0" smtClean="0"/>
              <a:t>Static Correction (true value-measured value)</a:t>
            </a:r>
          </a:p>
          <a:p>
            <a:r>
              <a:rPr lang="en-US" dirty="0" smtClean="0"/>
              <a:t>Scale Range and Scale span</a:t>
            </a:r>
          </a:p>
          <a:p>
            <a:r>
              <a:rPr lang="en-US" dirty="0" smtClean="0"/>
              <a:t>Error calibration curve</a:t>
            </a:r>
          </a:p>
          <a:p>
            <a:r>
              <a:rPr lang="en-US" dirty="0" smtClean="0"/>
              <a:t>Reproducibility and drift</a:t>
            </a:r>
          </a:p>
          <a:p>
            <a:r>
              <a:rPr lang="en-US" dirty="0" smtClean="0"/>
              <a:t>Repeatability</a:t>
            </a:r>
          </a:p>
          <a:p>
            <a:r>
              <a:rPr lang="en-US" dirty="0" smtClean="0"/>
              <a:t>Noise</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36866" name="Picture 2" descr="Image result for zero drift curve"/>
          <p:cNvPicPr>
            <a:picLocks noChangeAspect="1" noChangeArrowheads="1"/>
          </p:cNvPicPr>
          <p:nvPr/>
        </p:nvPicPr>
        <p:blipFill>
          <a:blip r:embed="rId2"/>
          <a:srcRect/>
          <a:stretch>
            <a:fillRect/>
          </a:stretch>
        </p:blipFill>
        <p:spPr bwMode="auto">
          <a:xfrm>
            <a:off x="0" y="152400"/>
            <a:ext cx="5419725" cy="2762251"/>
          </a:xfrm>
          <a:prstGeom prst="rect">
            <a:avLst/>
          </a:prstGeom>
          <a:noFill/>
        </p:spPr>
      </p:pic>
      <p:sp>
        <p:nvSpPr>
          <p:cNvPr id="36868" name="AutoShape 4" descr="Image result for input output relationship with repeatability curv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6870" name="AutoShape 6" descr="Image result for input output relationship with repeatability curv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6872" name="AutoShape 8" descr="Image result for input output relationship with repeatability curv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6873" name="Picture 9"/>
          <p:cNvPicPr>
            <a:picLocks noChangeAspect="1" noChangeArrowheads="1"/>
          </p:cNvPicPr>
          <p:nvPr/>
        </p:nvPicPr>
        <p:blipFill>
          <a:blip r:embed="rId3"/>
          <a:srcRect/>
          <a:stretch>
            <a:fillRect/>
          </a:stretch>
        </p:blipFill>
        <p:spPr bwMode="auto">
          <a:xfrm>
            <a:off x="2286000" y="3048000"/>
            <a:ext cx="3343275" cy="2667000"/>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Noise </a:t>
            </a:r>
            <a:endParaRPr lang="en-US" dirty="0"/>
          </a:p>
        </p:txBody>
      </p:sp>
      <p:sp>
        <p:nvSpPr>
          <p:cNvPr id="3" name="Content Placeholder 2"/>
          <p:cNvSpPr>
            <a:spLocks noGrp="1"/>
          </p:cNvSpPr>
          <p:nvPr>
            <p:ph idx="1"/>
          </p:nvPr>
        </p:nvSpPr>
        <p:spPr/>
        <p:txBody>
          <a:bodyPr/>
          <a:lstStyle/>
          <a:p>
            <a:r>
              <a:rPr lang="en-US" dirty="0" err="1" smtClean="0"/>
              <a:t>Extranous</a:t>
            </a:r>
            <a:r>
              <a:rPr lang="en-US" dirty="0" smtClean="0"/>
              <a:t> of current or voltage in an electrical or electronics circuit is called Noise.</a:t>
            </a:r>
          </a:p>
          <a:p>
            <a:pPr>
              <a:buNone/>
            </a:pPr>
            <a:r>
              <a:rPr lang="en-US" dirty="0" smtClean="0"/>
              <a:t>What is Signal to Noise Ratio?</a:t>
            </a:r>
          </a:p>
          <a:p>
            <a:pPr>
              <a:buNone/>
            </a:pPr>
            <a:r>
              <a:rPr lang="en-US" dirty="0" smtClean="0"/>
              <a:t>Types of Noises?</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Signal to Noise Ratio</a:t>
            </a:r>
            <a:endParaRPr lang="en-US" dirty="0"/>
          </a:p>
        </p:txBody>
      </p:sp>
      <p:sp>
        <p:nvSpPr>
          <p:cNvPr id="3" name="Content Placeholder 2"/>
          <p:cNvSpPr>
            <a:spLocks noGrp="1"/>
          </p:cNvSpPr>
          <p:nvPr>
            <p:ph idx="1"/>
          </p:nvPr>
        </p:nvSpPr>
        <p:spPr/>
        <p:txBody>
          <a:bodyPr/>
          <a:lstStyle/>
          <a:p>
            <a:r>
              <a:rPr lang="en-US" dirty="0" smtClean="0"/>
              <a:t>Unwanted signal superimposed upon the signal of interest and causes a deviation of output.</a:t>
            </a:r>
          </a:p>
          <a:p>
            <a:pPr>
              <a:buNone/>
            </a:pPr>
            <a:r>
              <a:rPr lang="en-US" dirty="0" smtClean="0"/>
              <a:t>     S/N=Signal power/Noise Power</a:t>
            </a:r>
          </a:p>
          <a:p>
            <a:pPr>
              <a:buNone/>
            </a:pPr>
            <a:r>
              <a:rPr lang="en-US" dirty="0" smtClean="0"/>
              <a:t> </a:t>
            </a:r>
            <a:r>
              <a:rPr lang="en-US" sz="1600" dirty="0" smtClean="0"/>
              <a:t>= (Signal of interest expressed in volts)</a:t>
            </a:r>
            <a:r>
              <a:rPr lang="en-US" sz="1600" baseline="30000" dirty="0" smtClean="0"/>
              <a:t>2</a:t>
            </a:r>
            <a:r>
              <a:rPr lang="en-US" sz="1600" dirty="0" smtClean="0"/>
              <a:t>/ (Unwanted noise expressed in volts)</a:t>
            </a:r>
            <a:r>
              <a:rPr lang="en-US" sz="1600" baseline="30000" dirty="0" smtClean="0"/>
              <a:t>2</a:t>
            </a:r>
            <a:endParaRPr lang="en-US" sz="1600" baseline="300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Noise</a:t>
            </a:r>
            <a:endParaRPr lang="en-US" dirty="0"/>
          </a:p>
        </p:txBody>
      </p:sp>
      <p:sp>
        <p:nvSpPr>
          <p:cNvPr id="3" name="Content Placeholder 2"/>
          <p:cNvSpPr>
            <a:spLocks noGrp="1"/>
          </p:cNvSpPr>
          <p:nvPr>
            <p:ph idx="1"/>
          </p:nvPr>
        </p:nvSpPr>
        <p:spPr/>
        <p:txBody>
          <a:bodyPr/>
          <a:lstStyle/>
          <a:p>
            <a:r>
              <a:rPr lang="en-US" dirty="0" smtClean="0"/>
              <a:t>Generated Noise-</a:t>
            </a:r>
          </a:p>
          <a:p>
            <a:endParaRPr lang="en-US" dirty="0" smtClean="0"/>
          </a:p>
          <a:p>
            <a:r>
              <a:rPr lang="en-US" dirty="0" smtClean="0"/>
              <a:t>Conducted Noise</a:t>
            </a:r>
          </a:p>
          <a:p>
            <a:r>
              <a:rPr lang="en-US" dirty="0" smtClean="0"/>
              <a:t>Radiated Noise</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Generated Noise</a:t>
            </a:r>
            <a:endParaRPr lang="en-US" dirty="0"/>
          </a:p>
        </p:txBody>
      </p:sp>
      <p:sp>
        <p:nvSpPr>
          <p:cNvPr id="3" name="Content Placeholder 2"/>
          <p:cNvSpPr>
            <a:spLocks noGrp="1"/>
          </p:cNvSpPr>
          <p:nvPr>
            <p:ph idx="1"/>
          </p:nvPr>
        </p:nvSpPr>
        <p:spPr/>
        <p:txBody>
          <a:bodyPr/>
          <a:lstStyle/>
          <a:p>
            <a:r>
              <a:rPr lang="en-US" sz="2000" dirty="0" smtClean="0"/>
              <a:t>Possible sources of noise are-resistor, capacitors, transistors so called generated Noise.</a:t>
            </a:r>
          </a:p>
          <a:p>
            <a:r>
              <a:rPr lang="en-US" sz="2000" dirty="0" smtClean="0"/>
              <a:t>This vibratory motion of atoms is transferred to the conduction electrons, thereby producing a noise component of current. Since this noise is temperature dependent, it increases with internal heating (I</a:t>
            </a:r>
            <a:r>
              <a:rPr lang="en-US" sz="2000" baseline="30000" dirty="0" smtClean="0"/>
              <a:t>2</a:t>
            </a:r>
            <a:r>
              <a:rPr lang="en-US" sz="2000" dirty="0" smtClean="0"/>
              <a:t>R loss), this is called </a:t>
            </a:r>
            <a:r>
              <a:rPr lang="en-US" sz="2000" dirty="0" smtClean="0">
                <a:solidFill>
                  <a:srgbClr val="FF0000"/>
                </a:solidFill>
              </a:rPr>
              <a:t>Johnson  noise</a:t>
            </a:r>
            <a:r>
              <a:rPr lang="en-US" sz="2000" dirty="0" smtClean="0"/>
              <a:t>.</a:t>
            </a:r>
          </a:p>
          <a:p>
            <a:r>
              <a:rPr lang="en-US" sz="2000" dirty="0" smtClean="0"/>
              <a:t>Vibrations produced by thermal effects within a resistor cover a wide frequency range, and therefore the noise </a:t>
            </a:r>
          </a:p>
          <a:p>
            <a:pPr algn="just">
              <a:buNone/>
            </a:pPr>
            <a:r>
              <a:rPr lang="en-US" sz="2000" dirty="0" smtClean="0"/>
              <a:t>Generated consists of a wide spectrum of </a:t>
            </a:r>
          </a:p>
          <a:p>
            <a:pPr algn="just">
              <a:buNone/>
            </a:pPr>
            <a:r>
              <a:rPr lang="en-US" sz="2000" dirty="0" smtClean="0"/>
              <a:t>Frequencies. This wideband noise is </a:t>
            </a:r>
          </a:p>
          <a:p>
            <a:pPr algn="just">
              <a:buNone/>
            </a:pPr>
            <a:r>
              <a:rPr lang="en-US" sz="2000" dirty="0" smtClean="0"/>
              <a:t>Sometimes called </a:t>
            </a:r>
            <a:r>
              <a:rPr lang="en-US" sz="2000" dirty="0" smtClean="0">
                <a:solidFill>
                  <a:srgbClr val="FF0000"/>
                </a:solidFill>
              </a:rPr>
              <a:t>White noise.</a:t>
            </a:r>
          </a:p>
          <a:p>
            <a:pPr algn="just">
              <a:buNone/>
            </a:pPr>
            <a:r>
              <a:rPr lang="en-US" sz="2000" dirty="0" smtClean="0">
                <a:solidFill>
                  <a:srgbClr val="FF0000"/>
                </a:solidFill>
              </a:rPr>
              <a:t>Shot noise</a:t>
            </a:r>
          </a:p>
          <a:p>
            <a:pPr algn="just">
              <a:buNone/>
            </a:pPr>
            <a:endParaRPr lang="en-US" sz="2000" dirty="0">
              <a:solidFill>
                <a:srgbClr val="FF0000"/>
              </a:solidFill>
            </a:endParaRPr>
          </a:p>
        </p:txBody>
      </p:sp>
      <p:pic>
        <p:nvPicPr>
          <p:cNvPr id="4" name="Picture 2" descr="C:\Users\abc\Downloads\IMG_5074.JPG"/>
          <p:cNvPicPr>
            <a:picLocks noChangeAspect="1" noChangeArrowheads="1"/>
          </p:cNvPicPr>
          <p:nvPr/>
        </p:nvPicPr>
        <p:blipFill>
          <a:blip r:embed="rId2"/>
          <a:srcRect l="20625" t="47500" r="14375" b="7500"/>
          <a:stretch>
            <a:fillRect/>
          </a:stretch>
        </p:blipFill>
        <p:spPr bwMode="auto">
          <a:xfrm>
            <a:off x="5334000" y="3962400"/>
            <a:ext cx="3403600" cy="20574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Conducted Noise</a:t>
            </a:r>
            <a:endParaRPr lang="en-US" dirty="0"/>
          </a:p>
        </p:txBody>
      </p:sp>
      <p:sp>
        <p:nvSpPr>
          <p:cNvPr id="3" name="Content Placeholder 2"/>
          <p:cNvSpPr>
            <a:spLocks noGrp="1"/>
          </p:cNvSpPr>
          <p:nvPr>
            <p:ph idx="1"/>
          </p:nvPr>
        </p:nvSpPr>
        <p:spPr>
          <a:xfrm>
            <a:off x="457200" y="1600201"/>
            <a:ext cx="8229600" cy="1295400"/>
          </a:xfrm>
        </p:spPr>
        <p:txBody>
          <a:bodyPr>
            <a:normAutofit lnSpcReduction="10000"/>
          </a:bodyPr>
          <a:lstStyle/>
          <a:p>
            <a:r>
              <a:rPr lang="en-US" sz="2000" dirty="0" smtClean="0"/>
              <a:t>The power supply to the amplifier could be the source of noise since it may have spikes, ripple or random deviations that are conducted to the amplifier through power wiring. This type of noise is called </a:t>
            </a:r>
            <a:r>
              <a:rPr lang="en-US" sz="2000" dirty="0" smtClean="0">
                <a:solidFill>
                  <a:srgbClr val="FF0000"/>
                </a:solidFill>
              </a:rPr>
              <a:t>Conducted Noise.</a:t>
            </a:r>
          </a:p>
          <a:p>
            <a:endParaRPr 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Radiated Noise</a:t>
            </a:r>
            <a:endParaRPr lang="en-US" dirty="0"/>
          </a:p>
        </p:txBody>
      </p:sp>
      <p:sp>
        <p:nvSpPr>
          <p:cNvPr id="3" name="Content Placeholder 2"/>
          <p:cNvSpPr>
            <a:spLocks noGrp="1"/>
          </p:cNvSpPr>
          <p:nvPr>
            <p:ph idx="1"/>
          </p:nvPr>
        </p:nvSpPr>
        <p:spPr/>
        <p:txBody>
          <a:bodyPr>
            <a:normAutofit/>
          </a:bodyPr>
          <a:lstStyle/>
          <a:p>
            <a:r>
              <a:rPr lang="en-US" sz="2000" dirty="0" smtClean="0"/>
              <a:t>There may be electric or magnetic field disturbance in the environments around the amplifier because of which unwanted signals are radiated into the interior of the amplifier and this is called radiated noise.</a:t>
            </a:r>
          </a:p>
          <a:p>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a:t>
            </a:r>
            <a:r>
              <a:rPr lang="en-US" dirty="0" err="1" smtClean="0"/>
              <a:t>chracteristics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Instrument</a:t>
            </a:r>
          </a:p>
          <a:p>
            <a:r>
              <a:rPr lang="en-US" dirty="0" smtClean="0"/>
              <a:t>Measurement</a:t>
            </a:r>
          </a:p>
          <a:p>
            <a:r>
              <a:rPr lang="en-US" dirty="0" smtClean="0"/>
              <a:t>Accuracy</a:t>
            </a:r>
          </a:p>
          <a:p>
            <a:r>
              <a:rPr lang="en-US" dirty="0" smtClean="0"/>
              <a:t>Precision</a:t>
            </a:r>
          </a:p>
          <a:p>
            <a:r>
              <a:rPr lang="en-US" dirty="0" smtClean="0"/>
              <a:t>Sensitivity</a:t>
            </a:r>
          </a:p>
          <a:p>
            <a:r>
              <a:rPr lang="en-US" dirty="0" smtClean="0"/>
              <a:t>Resolution</a:t>
            </a:r>
          </a:p>
          <a:p>
            <a:r>
              <a:rPr lang="en-US" dirty="0" smtClean="0"/>
              <a:t>Error</a:t>
            </a:r>
          </a:p>
          <a:p>
            <a:r>
              <a:rPr lang="en-US" dirty="0" smtClean="0"/>
              <a:t>Expected value</a:t>
            </a:r>
          </a:p>
          <a:p>
            <a:r>
              <a:rPr lang="en-US" dirty="0" smtClean="0"/>
              <a:t>Uncertainty</a:t>
            </a:r>
          </a:p>
          <a:p>
            <a:r>
              <a:rPr lang="en-US" dirty="0" smtClean="0"/>
              <a:t>Threshold</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Johnsan</a:t>
            </a:r>
            <a:r>
              <a:rPr lang="en-US" dirty="0" smtClean="0"/>
              <a:t> noise</a:t>
            </a:r>
            <a:endParaRPr lang="en-US" dirty="0"/>
          </a:p>
        </p:txBody>
      </p:sp>
      <p:sp>
        <p:nvSpPr>
          <p:cNvPr id="3" name="Content Placeholder 2"/>
          <p:cNvSpPr>
            <a:spLocks noGrp="1"/>
          </p:cNvSpPr>
          <p:nvPr>
            <p:ph idx="1"/>
          </p:nvPr>
        </p:nvSpPr>
        <p:spPr/>
        <p:txBody>
          <a:bodyPr/>
          <a:lstStyle/>
          <a:p>
            <a:r>
              <a:rPr lang="en-US" smtClean="0"/>
              <a:t>Derivation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Characteristics</a:t>
            </a:r>
            <a:endParaRPr lang="en-US" dirty="0"/>
          </a:p>
        </p:txBody>
      </p:sp>
      <p:sp>
        <p:nvSpPr>
          <p:cNvPr id="3" name="Content Placeholder 2"/>
          <p:cNvSpPr>
            <a:spLocks noGrp="1"/>
          </p:cNvSpPr>
          <p:nvPr>
            <p:ph idx="1"/>
          </p:nvPr>
        </p:nvSpPr>
        <p:spPr/>
        <p:txBody>
          <a:bodyPr/>
          <a:lstStyle/>
          <a:p>
            <a:r>
              <a:rPr lang="en-US" dirty="0" smtClean="0"/>
              <a:t>Dynamic Error</a:t>
            </a:r>
          </a:p>
          <a:p>
            <a:r>
              <a:rPr lang="en-US" dirty="0" smtClean="0"/>
              <a:t>Fidelity</a:t>
            </a:r>
          </a:p>
          <a:p>
            <a:r>
              <a:rPr lang="en-US" dirty="0" smtClean="0"/>
              <a:t>Speed Response</a:t>
            </a:r>
          </a:p>
          <a:p>
            <a:r>
              <a:rPr lang="en-US" dirty="0" smtClean="0"/>
              <a:t>Response time</a:t>
            </a:r>
          </a:p>
          <a:p>
            <a:r>
              <a:rPr lang="en-US" dirty="0" smtClean="0"/>
              <a:t>Measuring LAG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LOADING EFFECT</a:t>
            </a:r>
            <a:endParaRPr lang="en-US" dirty="0"/>
          </a:p>
        </p:txBody>
      </p:sp>
      <p:sp>
        <p:nvSpPr>
          <p:cNvPr id="3" name="Content Placeholder 2"/>
          <p:cNvSpPr>
            <a:spLocks noGrp="1"/>
          </p:cNvSpPr>
          <p:nvPr>
            <p:ph idx="1"/>
          </p:nvPr>
        </p:nvSpPr>
        <p:spPr/>
        <p:txBody>
          <a:bodyPr/>
          <a:lstStyle/>
          <a:p>
            <a:r>
              <a:rPr lang="en-US" dirty="0"/>
              <a:t>When an </a:t>
            </a:r>
            <a:r>
              <a:rPr lang="en-US" b="1" dirty="0"/>
              <a:t>instrument</a:t>
            </a:r>
            <a:r>
              <a:rPr lang="en-US" dirty="0"/>
              <a:t> of lower sensitivity is used with a heavier </a:t>
            </a:r>
            <a:r>
              <a:rPr lang="en-US" b="1" dirty="0"/>
              <a:t>load</a:t>
            </a:r>
            <a:r>
              <a:rPr lang="en-US" dirty="0"/>
              <a:t> the measurement it makes is erroneous, this </a:t>
            </a:r>
            <a:r>
              <a:rPr lang="en-US" b="1" dirty="0"/>
              <a:t>effect</a:t>
            </a:r>
            <a:r>
              <a:rPr lang="en-US" dirty="0"/>
              <a:t> is known as </a:t>
            </a:r>
            <a:r>
              <a:rPr lang="en-US" b="1" dirty="0"/>
              <a:t>loading effect</a:t>
            </a:r>
            <a:r>
              <a:rPr lang="en-US" dirty="0"/>
              <a:t>. Example - Consider a lower sensitivity (ohm per volt) voltmeter being used with a high resistance </a:t>
            </a:r>
            <a:r>
              <a:rPr lang="en-US" b="1" dirty="0"/>
              <a:t>load</a:t>
            </a:r>
            <a:r>
              <a:rPr lang="en-US" dirty="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685800"/>
            <a:ext cx="8229600" cy="5287963"/>
          </a:xfrm>
        </p:spPr>
        <p:txBody>
          <a:bodyPr>
            <a:normAutofit fontScale="85000" lnSpcReduction="20000"/>
          </a:bodyPr>
          <a:lstStyle/>
          <a:p>
            <a:r>
              <a:rPr lang="en-US" dirty="0" smtClean="0">
                <a:latin typeface="Aparajita" pitchFamily="34" charset="0"/>
                <a:cs typeface="Aparajita" pitchFamily="34" charset="0"/>
              </a:rPr>
              <a:t>In measurement system, when on introducing an element, used for any purpose (May be for signal sensing, conditioning, transmission or detection), into the system, the original signal remains undisturbed i.e., introduction of any element in a measurement system should not distort the original signal in any form. </a:t>
            </a:r>
          </a:p>
          <a:p>
            <a:r>
              <a:rPr lang="en-US" dirty="0" smtClean="0">
                <a:latin typeface="Aparajita" pitchFamily="34" charset="0"/>
                <a:cs typeface="Aparajita" pitchFamily="34" charset="0"/>
              </a:rPr>
              <a:t>However in practical conditions it has been found that when an element is introduced in a measurement system, in extracts some energy from the system and, therefore, original signal is distorted. Such </a:t>
            </a:r>
            <a:r>
              <a:rPr lang="en-US" dirty="0" smtClean="0">
                <a:solidFill>
                  <a:srgbClr val="FF0000"/>
                </a:solidFill>
                <a:latin typeface="Aparajita" pitchFamily="34" charset="0"/>
                <a:cs typeface="Aparajita" pitchFamily="34" charset="0"/>
              </a:rPr>
              <a:t>distortion</a:t>
            </a:r>
            <a:r>
              <a:rPr lang="en-US" dirty="0" smtClean="0">
                <a:latin typeface="Aparajita" pitchFamily="34" charset="0"/>
                <a:cs typeface="Aparajita" pitchFamily="34" charset="0"/>
              </a:rPr>
              <a:t> may take the form </a:t>
            </a:r>
            <a:r>
              <a:rPr lang="en-US" dirty="0" smtClean="0">
                <a:solidFill>
                  <a:srgbClr val="FF0000"/>
                </a:solidFill>
                <a:latin typeface="Aparajita" pitchFamily="34" charset="0"/>
                <a:cs typeface="Aparajita" pitchFamily="34" charset="0"/>
              </a:rPr>
              <a:t>of attenuation, </a:t>
            </a:r>
            <a:r>
              <a:rPr lang="en-US" dirty="0" smtClean="0">
                <a:latin typeface="Aparajita" pitchFamily="34" charset="0"/>
                <a:cs typeface="Aparajita" pitchFamily="34" charset="0"/>
              </a:rPr>
              <a:t>waveform distortion, phase shift and many a time all these undesirable features put together. Thus ideal measurement is not practical. The incapability of the system to faithfully measure, record or control the input signal (measure and) in undistorted form is known as the </a:t>
            </a:r>
            <a:r>
              <a:rPr lang="en-US" i="1" dirty="0" smtClean="0">
                <a:solidFill>
                  <a:srgbClr val="FF0000"/>
                </a:solidFill>
                <a:latin typeface="Aparajita" pitchFamily="34" charset="0"/>
                <a:cs typeface="Aparajita" pitchFamily="34" charset="0"/>
              </a:rPr>
              <a:t>loading effect</a:t>
            </a:r>
            <a:endParaRPr lang="en-US" i="1" dirty="0">
              <a:solidFill>
                <a:srgbClr val="FF0000"/>
              </a:solidFill>
              <a:latin typeface="Aparajita" pitchFamily="34" charset="0"/>
              <a:cs typeface="Aparajit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8229600" cy="4525963"/>
          </a:xfrm>
        </p:spPr>
        <p:txBody>
          <a:bodyPr>
            <a:normAutofit/>
          </a:bodyPr>
          <a:lstStyle/>
          <a:p>
            <a:r>
              <a:rPr lang="en-US" sz="2400" dirty="0" smtClean="0">
                <a:latin typeface="Aparajita" pitchFamily="34" charset="0"/>
                <a:ea typeface="Batang" pitchFamily="18" charset="-127"/>
                <a:cs typeface="Aparajita" pitchFamily="34" charset="0"/>
              </a:rPr>
              <a:t>A measurement system consists of three distinct stages that are </a:t>
            </a:r>
          </a:p>
          <a:p>
            <a:pPr>
              <a:buNone/>
            </a:pPr>
            <a:r>
              <a:rPr lang="en-US" sz="2400" dirty="0" smtClean="0">
                <a:latin typeface="Aparajita" pitchFamily="34" charset="0"/>
                <a:ea typeface="Batang" pitchFamily="18" charset="-127"/>
                <a:cs typeface="Aparajita" pitchFamily="34" charset="0"/>
              </a:rPr>
              <a:t>(</a:t>
            </a:r>
            <a:r>
              <a:rPr lang="en-US" sz="2400" dirty="0" err="1" smtClean="0">
                <a:latin typeface="Aparajita" pitchFamily="34" charset="0"/>
                <a:ea typeface="Batang" pitchFamily="18" charset="-127"/>
                <a:cs typeface="Aparajita" pitchFamily="34" charset="0"/>
              </a:rPr>
              <a:t>i</a:t>
            </a:r>
            <a:r>
              <a:rPr lang="en-US" sz="2400" dirty="0" smtClean="0">
                <a:latin typeface="Aparajita" pitchFamily="34" charset="0"/>
                <a:ea typeface="Batang" pitchFamily="18" charset="-127"/>
                <a:cs typeface="Aparajita" pitchFamily="34" charset="0"/>
              </a:rPr>
              <a:t>)Detector-transducer stage,</a:t>
            </a:r>
          </a:p>
          <a:p>
            <a:pPr>
              <a:buNone/>
            </a:pPr>
            <a:r>
              <a:rPr lang="en-US" sz="2400" dirty="0" smtClean="0">
                <a:latin typeface="Aparajita" pitchFamily="34" charset="0"/>
                <a:ea typeface="Batang" pitchFamily="18" charset="-127"/>
                <a:cs typeface="Aparajita" pitchFamily="34" charset="0"/>
              </a:rPr>
              <a:t>(ii)Signal conditioning stage including original transmission stage</a:t>
            </a:r>
          </a:p>
          <a:p>
            <a:pPr>
              <a:buNone/>
            </a:pPr>
            <a:r>
              <a:rPr lang="en-US" sz="2400" dirty="0" smtClean="0">
                <a:latin typeface="Aparajita" pitchFamily="34" charset="0"/>
                <a:ea typeface="Batang" pitchFamily="18" charset="-127"/>
                <a:cs typeface="Aparajita" pitchFamily="34" charset="0"/>
              </a:rPr>
              <a:t>(iii) Signal presentation stage</a:t>
            </a:r>
          </a:p>
          <a:p>
            <a:pPr>
              <a:buNone/>
            </a:pPr>
            <a:r>
              <a:rPr lang="en-US" sz="2400" dirty="0" smtClean="0">
                <a:latin typeface="Aparajita" pitchFamily="34" charset="0"/>
                <a:ea typeface="Batang" pitchFamily="18" charset="-127"/>
                <a:cs typeface="Aparajita" pitchFamily="34" charset="0"/>
              </a:rPr>
              <a:t>Loading effect not only occur at first stage but also may occur in any of the two </a:t>
            </a:r>
          </a:p>
          <a:p>
            <a:pPr>
              <a:buNone/>
            </a:pPr>
            <a:r>
              <a:rPr lang="en-US" sz="2400" dirty="0" smtClean="0">
                <a:latin typeface="Aparajita" pitchFamily="34" charset="0"/>
                <a:ea typeface="Batang" pitchFamily="18" charset="-127"/>
                <a:cs typeface="Aparajita" pitchFamily="34" charset="0"/>
              </a:rPr>
              <a:t>Subsequent stages.</a:t>
            </a:r>
          </a:p>
          <a:p>
            <a:pPr>
              <a:buNone/>
            </a:pPr>
            <a:r>
              <a:rPr lang="en-US" sz="2400" dirty="0" smtClean="0">
                <a:latin typeface="Aparajita" pitchFamily="34" charset="0"/>
                <a:ea typeface="Batang" pitchFamily="18" charset="-127"/>
                <a:cs typeface="Aparajita" pitchFamily="34" charset="0"/>
              </a:rPr>
              <a:t>In measurement system, we deal both electrical and mechanical quantities and </a:t>
            </a:r>
          </a:p>
          <a:p>
            <a:pPr>
              <a:buNone/>
            </a:pPr>
            <a:r>
              <a:rPr lang="en-US" sz="2400" dirty="0" smtClean="0">
                <a:latin typeface="Aparajita" pitchFamily="34" charset="0"/>
                <a:ea typeface="Batang" pitchFamily="18" charset="-127"/>
                <a:cs typeface="Aparajita" pitchFamily="34" charset="0"/>
              </a:rPr>
              <a:t>Elements and so the loading effect may occur on account of both electrical and </a:t>
            </a:r>
          </a:p>
          <a:p>
            <a:pPr>
              <a:buNone/>
            </a:pPr>
            <a:r>
              <a:rPr lang="en-US" sz="2400" dirty="0" smtClean="0">
                <a:latin typeface="Aparajita" pitchFamily="34" charset="0"/>
                <a:ea typeface="Batang" pitchFamily="18" charset="-127"/>
                <a:cs typeface="Aparajita" pitchFamily="34" charset="0"/>
              </a:rPr>
              <a:t>Mechanical elements. The loading effects are due to impedances of various </a:t>
            </a:r>
          </a:p>
          <a:p>
            <a:pPr>
              <a:buNone/>
            </a:pPr>
            <a:r>
              <a:rPr lang="en-US" sz="2400" dirty="0" smtClean="0">
                <a:latin typeface="Aparajita" pitchFamily="34" charset="0"/>
                <a:ea typeface="Batang" pitchFamily="18" charset="-127"/>
                <a:cs typeface="Aparajita" pitchFamily="34" charset="0"/>
              </a:rPr>
              <a:t>Elements connected in a system.</a:t>
            </a:r>
            <a:endParaRPr lang="en-US" sz="2400" dirty="0">
              <a:latin typeface="Aparajita" pitchFamily="34" charset="0"/>
              <a:ea typeface="Batang" pitchFamily="18" charset="-127"/>
              <a:cs typeface="Aparajit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in measurement</a:t>
            </a:r>
            <a:endParaRPr lang="en-US" dirty="0"/>
          </a:p>
        </p:txBody>
      </p:sp>
      <p:sp>
        <p:nvSpPr>
          <p:cNvPr id="3" name="Content Placeholder 2"/>
          <p:cNvSpPr>
            <a:spLocks noGrp="1"/>
          </p:cNvSpPr>
          <p:nvPr>
            <p:ph idx="1"/>
          </p:nvPr>
        </p:nvSpPr>
        <p:spPr/>
        <p:txBody>
          <a:bodyPr/>
          <a:lstStyle/>
          <a:p>
            <a:r>
              <a:rPr lang="en-US" dirty="0" smtClean="0"/>
              <a:t>A</a:t>
            </a:r>
            <a:r>
              <a:rPr lang="en-US" sz="1800" dirty="0" smtClean="0"/>
              <a:t>m</a:t>
            </a:r>
            <a:r>
              <a:rPr lang="en-US" dirty="0" smtClean="0"/>
              <a:t>- Measured value</a:t>
            </a:r>
          </a:p>
          <a:p>
            <a:r>
              <a:rPr lang="en-US" dirty="0" smtClean="0"/>
              <a:t>A-True value</a:t>
            </a:r>
          </a:p>
          <a:p>
            <a:pPr>
              <a:buNone/>
            </a:pPr>
            <a:r>
              <a:rPr lang="en-US" dirty="0"/>
              <a:t> </a:t>
            </a:r>
            <a:r>
              <a:rPr lang="el-GR" dirty="0" smtClean="0"/>
              <a:t>δ</a:t>
            </a:r>
            <a:r>
              <a:rPr lang="en-US" dirty="0" smtClean="0"/>
              <a:t>A </a:t>
            </a:r>
            <a:r>
              <a:rPr lang="en-US" dirty="0" smtClean="0">
                <a:solidFill>
                  <a:srgbClr val="FF0000"/>
                </a:solidFill>
              </a:rPr>
              <a:t>(Absolute error</a:t>
            </a:r>
            <a:r>
              <a:rPr lang="en-US" dirty="0" smtClean="0"/>
              <a:t>)=A</a:t>
            </a:r>
            <a:r>
              <a:rPr lang="en-US" sz="1800" dirty="0" smtClean="0"/>
              <a:t>m- </a:t>
            </a:r>
            <a:r>
              <a:rPr lang="en-US" dirty="0" smtClean="0"/>
              <a:t>A</a:t>
            </a:r>
          </a:p>
          <a:p>
            <a:pPr>
              <a:buNone/>
            </a:pPr>
            <a:r>
              <a:rPr lang="en-US" sz="2400" dirty="0" smtClean="0"/>
              <a:t>Relative error, </a:t>
            </a:r>
            <a:r>
              <a:rPr lang="el-GR" sz="2400" dirty="0" smtClean="0">
                <a:latin typeface="Times New Roman"/>
                <a:cs typeface="Times New Roman"/>
              </a:rPr>
              <a:t>ε</a:t>
            </a:r>
            <a:r>
              <a:rPr lang="en-US" sz="1800" dirty="0" smtClean="0">
                <a:latin typeface="Times New Roman"/>
                <a:cs typeface="Times New Roman"/>
              </a:rPr>
              <a:t>r</a:t>
            </a:r>
            <a:r>
              <a:rPr lang="en-US" sz="2400" dirty="0" smtClean="0">
                <a:latin typeface="Times New Roman"/>
                <a:cs typeface="Times New Roman"/>
              </a:rPr>
              <a:t> = </a:t>
            </a:r>
            <a:r>
              <a:rPr lang="el-GR" sz="2400" dirty="0" smtClean="0"/>
              <a:t>δ</a:t>
            </a:r>
            <a:r>
              <a:rPr lang="en-US" sz="2400" dirty="0" smtClean="0"/>
              <a:t>A/A=</a:t>
            </a:r>
            <a:r>
              <a:rPr lang="el-GR" sz="2400" dirty="0" smtClean="0">
                <a:latin typeface="Times New Roman"/>
                <a:cs typeface="Times New Roman"/>
              </a:rPr>
              <a:t> ε</a:t>
            </a:r>
            <a:r>
              <a:rPr lang="en-US" sz="2400" dirty="0" smtClean="0">
                <a:latin typeface="Times New Roman"/>
                <a:cs typeface="Times New Roman"/>
              </a:rPr>
              <a:t>o</a:t>
            </a:r>
            <a:r>
              <a:rPr lang="en-US" sz="2400" dirty="0" smtClean="0"/>
              <a:t> /A= Absolute error/True value</a:t>
            </a:r>
          </a:p>
          <a:p>
            <a:pPr>
              <a:buNone/>
            </a:pPr>
            <a:r>
              <a:rPr lang="en-US" sz="2400" dirty="0" smtClean="0"/>
              <a:t>When the absolute error </a:t>
            </a:r>
            <a:r>
              <a:rPr lang="el-GR" sz="2400" dirty="0" smtClean="0">
                <a:latin typeface="Times New Roman"/>
                <a:cs typeface="Times New Roman"/>
              </a:rPr>
              <a:t>ε</a:t>
            </a:r>
            <a:r>
              <a:rPr lang="en-US" sz="2400" dirty="0" smtClean="0">
                <a:latin typeface="Times New Roman"/>
                <a:cs typeface="Times New Roman"/>
              </a:rPr>
              <a:t>o=</a:t>
            </a:r>
            <a:r>
              <a:rPr lang="en-US" sz="2400" dirty="0" smtClean="0"/>
              <a:t> </a:t>
            </a:r>
            <a:r>
              <a:rPr lang="el-GR" sz="2400" dirty="0" smtClean="0"/>
              <a:t>δ</a:t>
            </a:r>
            <a:r>
              <a:rPr lang="en-US" sz="2400" dirty="0" smtClean="0"/>
              <a:t>A  is negligible, when the difference between measured  value A</a:t>
            </a:r>
            <a:r>
              <a:rPr lang="en-US" sz="1400" dirty="0" smtClean="0"/>
              <a:t>m </a:t>
            </a:r>
            <a:r>
              <a:rPr lang="en-US" sz="2400" dirty="0" smtClean="0"/>
              <a:t>and true value A is negligible then </a:t>
            </a:r>
            <a:r>
              <a:rPr lang="en-US" sz="2400" dirty="0" smtClean="0">
                <a:solidFill>
                  <a:srgbClr val="FF0000"/>
                </a:solidFill>
              </a:rPr>
              <a:t>relative error</a:t>
            </a:r>
            <a:r>
              <a:rPr lang="en-US" sz="2400" dirty="0" smtClean="0"/>
              <a:t> may be expressed</a:t>
            </a:r>
          </a:p>
          <a:p>
            <a:pPr>
              <a:buNone/>
            </a:pPr>
            <a:r>
              <a:rPr lang="el-GR" sz="2400" dirty="0" smtClean="0">
                <a:latin typeface="Times New Roman"/>
                <a:cs typeface="Times New Roman"/>
              </a:rPr>
              <a:t>ε</a:t>
            </a:r>
            <a:r>
              <a:rPr lang="en-US" sz="1800" dirty="0" smtClean="0">
                <a:latin typeface="Times New Roman"/>
                <a:cs typeface="Times New Roman"/>
              </a:rPr>
              <a:t>r</a:t>
            </a:r>
            <a:r>
              <a:rPr lang="en-US" sz="2400" dirty="0" smtClean="0">
                <a:latin typeface="Times New Roman"/>
                <a:cs typeface="Times New Roman"/>
              </a:rPr>
              <a:t>= </a:t>
            </a:r>
            <a:r>
              <a:rPr lang="el-GR" sz="2400" dirty="0" smtClean="0"/>
              <a:t>δ</a:t>
            </a:r>
            <a:r>
              <a:rPr lang="en-US" sz="2400" dirty="0" smtClean="0"/>
              <a:t>A/A</a:t>
            </a:r>
            <a:r>
              <a:rPr lang="en-US" sz="2000" dirty="0" smtClean="0"/>
              <a:t>m</a:t>
            </a:r>
          </a:p>
          <a:p>
            <a:pPr>
              <a:buNone/>
            </a:pPr>
            <a:r>
              <a:rPr lang="en-US" sz="2000" dirty="0" smtClean="0"/>
              <a:t>% of error= </a:t>
            </a:r>
            <a:r>
              <a:rPr lang="el-GR" sz="2000" dirty="0" smtClean="0">
                <a:latin typeface="Times New Roman"/>
                <a:cs typeface="Times New Roman"/>
              </a:rPr>
              <a:t>ε</a:t>
            </a:r>
            <a:r>
              <a:rPr lang="en-US" sz="1600" dirty="0" smtClean="0">
                <a:latin typeface="Times New Roman"/>
                <a:cs typeface="Times New Roman"/>
              </a:rPr>
              <a:t>r * 100= (</a:t>
            </a:r>
            <a:r>
              <a:rPr lang="el-GR" sz="2400" dirty="0" smtClean="0">
                <a:latin typeface="Times New Roman"/>
                <a:cs typeface="Times New Roman"/>
              </a:rPr>
              <a:t>ε</a:t>
            </a:r>
            <a:r>
              <a:rPr lang="en-US" sz="2400" dirty="0" smtClean="0">
                <a:latin typeface="Times New Roman"/>
                <a:cs typeface="Times New Roman"/>
              </a:rPr>
              <a:t>o</a:t>
            </a:r>
            <a:r>
              <a:rPr lang="en-US" sz="2400" dirty="0" smtClean="0"/>
              <a:t> /A ) *100</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209800"/>
            <a:ext cx="8229600" cy="3916363"/>
          </a:xfrm>
        </p:spPr>
        <p:txBody>
          <a:bodyPr>
            <a:normAutofit/>
          </a:bodyPr>
          <a:lstStyle/>
          <a:p>
            <a:r>
              <a:rPr lang="en-US" sz="1800" b="1" dirty="0" smtClean="0"/>
              <a:t>Solution</a:t>
            </a:r>
          </a:p>
          <a:p>
            <a:r>
              <a:rPr lang="en-US" sz="1800" b="1" dirty="0" err="1" smtClean="0"/>
              <a:t>Yn</a:t>
            </a:r>
            <a:r>
              <a:rPr lang="en-US" sz="1800" b="1" dirty="0" smtClean="0"/>
              <a:t>-Expected value, </a:t>
            </a:r>
            <a:r>
              <a:rPr lang="en-US" sz="1800" b="1" dirty="0" err="1" smtClean="0"/>
              <a:t>Xn</a:t>
            </a:r>
            <a:r>
              <a:rPr lang="en-US" sz="1800" b="1" dirty="0" smtClean="0"/>
              <a:t>-Measured value</a:t>
            </a:r>
            <a:endParaRPr lang="en-US" sz="1800" b="1" dirty="0"/>
          </a:p>
          <a:p>
            <a:pPr>
              <a:buNone/>
            </a:pPr>
            <a:r>
              <a:rPr lang="en-US" sz="1800" dirty="0"/>
              <a:t>a) e = </a:t>
            </a:r>
            <a:r>
              <a:rPr lang="en-US" sz="1800" dirty="0" err="1"/>
              <a:t>Yn</a:t>
            </a:r>
            <a:r>
              <a:rPr lang="en-US" sz="1800" dirty="0"/>
              <a:t> – </a:t>
            </a:r>
            <a:r>
              <a:rPr lang="en-US" sz="1800" dirty="0" err="1"/>
              <a:t>Xn</a:t>
            </a:r>
            <a:endParaRPr lang="en-US" sz="1800" dirty="0"/>
          </a:p>
          <a:p>
            <a:pPr>
              <a:buNone/>
            </a:pPr>
            <a:r>
              <a:rPr lang="en-US" sz="1800" dirty="0"/>
              <a:t>= 50V – 49V</a:t>
            </a:r>
          </a:p>
          <a:p>
            <a:pPr>
              <a:buNone/>
            </a:pPr>
            <a:r>
              <a:rPr lang="en-US" sz="1800" dirty="0"/>
              <a:t>= </a:t>
            </a:r>
            <a:r>
              <a:rPr lang="en-US" sz="1800" b="1" dirty="0" smtClean="0"/>
              <a:t>1V</a:t>
            </a:r>
          </a:p>
          <a:p>
            <a:pPr>
              <a:buNone/>
            </a:pPr>
            <a:r>
              <a:rPr lang="en-US" sz="1800" b="1" dirty="0" smtClean="0"/>
              <a:t>b)</a:t>
            </a:r>
          </a:p>
          <a:p>
            <a:pPr>
              <a:buNone/>
            </a:pPr>
            <a:endParaRPr lang="en-US" dirty="0"/>
          </a:p>
          <a:p>
            <a:endParaRPr lang="en-US" dirty="0"/>
          </a:p>
          <a:p>
            <a:endParaRPr lang="en-US" dirty="0"/>
          </a:p>
          <a:p>
            <a:pPr>
              <a:buNone/>
            </a:pPr>
            <a:endParaRPr lang="en-US" dirty="0"/>
          </a:p>
        </p:txBody>
      </p:sp>
      <p:sp>
        <p:nvSpPr>
          <p:cNvPr id="4" name="Rectangle 3"/>
          <p:cNvSpPr/>
          <p:nvPr/>
        </p:nvSpPr>
        <p:spPr>
          <a:xfrm>
            <a:off x="457200" y="304800"/>
            <a:ext cx="8686800" cy="1908215"/>
          </a:xfrm>
          <a:prstGeom prst="rect">
            <a:avLst/>
          </a:prstGeom>
        </p:spPr>
        <p:txBody>
          <a:bodyPr wrap="square">
            <a:spAutoFit/>
          </a:bodyPr>
          <a:lstStyle/>
          <a:p>
            <a:r>
              <a:rPr lang="en-US" b="1" dirty="0"/>
              <a:t>Example 1</a:t>
            </a:r>
          </a:p>
          <a:p>
            <a:r>
              <a:rPr lang="en-US" sz="2000" dirty="0"/>
              <a:t>The expected value of the voltage across a resistor is 50V; however, measurement yields a</a:t>
            </a:r>
          </a:p>
          <a:p>
            <a:r>
              <a:rPr lang="en-US" sz="2000" dirty="0"/>
              <a:t>value of 49V. Calculate</a:t>
            </a:r>
          </a:p>
          <a:p>
            <a:r>
              <a:rPr lang="en-US" sz="2000" dirty="0"/>
              <a:t>a) The absolute error</a:t>
            </a:r>
          </a:p>
          <a:p>
            <a:r>
              <a:rPr lang="en-US" sz="2000" dirty="0"/>
              <a:t>b) The percent of error</a:t>
            </a:r>
          </a:p>
        </p:txBody>
      </p:sp>
      <p:pic>
        <p:nvPicPr>
          <p:cNvPr id="1027" name="Picture 3"/>
          <p:cNvPicPr>
            <a:picLocks noChangeAspect="1" noChangeArrowheads="1"/>
          </p:cNvPicPr>
          <p:nvPr/>
        </p:nvPicPr>
        <p:blipFill>
          <a:blip r:embed="rId2"/>
          <a:srcRect/>
          <a:stretch>
            <a:fillRect/>
          </a:stretch>
        </p:blipFill>
        <p:spPr bwMode="auto">
          <a:xfrm>
            <a:off x="762000" y="3886200"/>
            <a:ext cx="3000375" cy="18573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nodeType="clickEffect">
                                  <p:stCondLst>
                                    <p:cond delay="0"/>
                                  </p:stCondLst>
                                  <p:childTnLst>
                                    <p:set>
                                      <p:cBhvr>
                                        <p:cTn id="36" dur="1" fill="hold">
                                          <p:stCondLst>
                                            <p:cond delay="0"/>
                                          </p:stCondLst>
                                        </p:cTn>
                                        <p:tgtEl>
                                          <p:spTgt spid="1027"/>
                                        </p:tgtEl>
                                        <p:attrNameLst>
                                          <p:attrName>style.visibility</p:attrName>
                                        </p:attrNameLst>
                                      </p:cBhvr>
                                      <p:to>
                                        <p:strVal val="visible"/>
                                      </p:to>
                                    </p:set>
                                    <p:animEffect transition="in" filter="fade">
                                      <p:cBhvr>
                                        <p:cTn id="37" dur="800" decel="100000"/>
                                        <p:tgtEl>
                                          <p:spTgt spid="1027"/>
                                        </p:tgtEl>
                                      </p:cBhvr>
                                    </p:animEffect>
                                    <p:anim calcmode="lin" valueType="num">
                                      <p:cBhvr>
                                        <p:cTn id="38" dur="800" decel="100000" fill="hold"/>
                                        <p:tgtEl>
                                          <p:spTgt spid="1027"/>
                                        </p:tgtEl>
                                        <p:attrNameLst>
                                          <p:attrName>style.rotation</p:attrName>
                                        </p:attrNameLst>
                                      </p:cBhvr>
                                      <p:tavLst>
                                        <p:tav tm="0">
                                          <p:val>
                                            <p:fltVal val="-90"/>
                                          </p:val>
                                        </p:tav>
                                        <p:tav tm="100000">
                                          <p:val>
                                            <p:fltVal val="0"/>
                                          </p:val>
                                        </p:tav>
                                      </p:tavLst>
                                    </p:anim>
                                    <p:anim calcmode="lin" valueType="num">
                                      <p:cBhvr>
                                        <p:cTn id="39" dur="800" decel="100000" fill="hold"/>
                                        <p:tgtEl>
                                          <p:spTgt spid="1027"/>
                                        </p:tgtEl>
                                        <p:attrNameLst>
                                          <p:attrName>ppt_x</p:attrName>
                                        </p:attrNameLst>
                                      </p:cBhvr>
                                      <p:tavLst>
                                        <p:tav tm="0">
                                          <p:val>
                                            <p:strVal val="#ppt_x+0.4"/>
                                          </p:val>
                                        </p:tav>
                                        <p:tav tm="100000">
                                          <p:val>
                                            <p:strVal val="#ppt_x-0.05"/>
                                          </p:val>
                                        </p:tav>
                                      </p:tavLst>
                                    </p:anim>
                                    <p:anim calcmode="lin" valueType="num">
                                      <p:cBhvr>
                                        <p:cTn id="40" dur="800" decel="100000" fill="hold"/>
                                        <p:tgtEl>
                                          <p:spTgt spid="1027"/>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1027"/>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102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1431</Words>
  <Application>Microsoft Office PowerPoint</Application>
  <PresentationFormat>On-screen Show (4:3)</PresentationFormat>
  <Paragraphs>175</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Performance characteristics </vt:lpstr>
      <vt:lpstr>Static chracteristics</vt:lpstr>
      <vt:lpstr>Dynamic Characteristics</vt:lpstr>
      <vt:lpstr>LOADING EFFECT</vt:lpstr>
      <vt:lpstr>Slide 6</vt:lpstr>
      <vt:lpstr>Slide 7</vt:lpstr>
      <vt:lpstr>Error in measurement</vt:lpstr>
      <vt:lpstr>Slide 9</vt:lpstr>
      <vt:lpstr>Slide 10</vt:lpstr>
      <vt:lpstr>Accuracy</vt:lpstr>
      <vt:lpstr>Slide 12</vt:lpstr>
      <vt:lpstr>TYPE OF ERROR</vt:lpstr>
      <vt:lpstr>Slide 14</vt:lpstr>
      <vt:lpstr>Slide 15</vt:lpstr>
      <vt:lpstr>Slide 16</vt:lpstr>
      <vt:lpstr>Classification of instruments</vt:lpstr>
      <vt:lpstr>Slide 18</vt:lpstr>
      <vt:lpstr>Analog and Digital modes of Operation</vt:lpstr>
      <vt:lpstr>Functions of instruments and measurement system</vt:lpstr>
      <vt:lpstr>Applications of measurement systems</vt:lpstr>
      <vt:lpstr>Errors in measurement</vt:lpstr>
      <vt:lpstr>Slide 23</vt:lpstr>
      <vt:lpstr>Noise </vt:lpstr>
      <vt:lpstr>Signal to Noise Ratio</vt:lpstr>
      <vt:lpstr>Sources of Noise</vt:lpstr>
      <vt:lpstr>Generated Noise</vt:lpstr>
      <vt:lpstr>Conducted Noise</vt:lpstr>
      <vt:lpstr>Radiated Noise</vt:lpstr>
      <vt:lpstr>Johnsan noise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abc</dc:creator>
  <cp:lastModifiedBy>abc</cp:lastModifiedBy>
  <cp:revision>3</cp:revision>
  <dcterms:created xsi:type="dcterms:W3CDTF">2017-08-04T05:14:43Z</dcterms:created>
  <dcterms:modified xsi:type="dcterms:W3CDTF">2017-08-11T06:27:49Z</dcterms:modified>
</cp:coreProperties>
</file>