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3" r:id="rId32"/>
    <p:sldId id="284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6" autoAdjust="0"/>
    <p:restoredTop sz="94660"/>
  </p:normalViewPr>
  <p:slideViewPr>
    <p:cSldViewPr>
      <p:cViewPr>
        <p:scale>
          <a:sx n="70" d="100"/>
          <a:sy n="70" d="100"/>
        </p:scale>
        <p:origin x="-117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8D5E-D0A0-4E82-8791-57DA13CCE5E3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82A5-91C4-425E-829E-A0C65166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FTUFHGGZI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 End-</a:t>
            </a:r>
            <a:r>
              <a:rPr lang="en-US" dirty="0" err="1" smtClean="0"/>
              <a:t>Effector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Er.Rashmi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GNA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67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 to number of grippers mounted on the wrist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system design</a:t>
            </a:r>
          </a:p>
          <a:p>
            <a:pPr>
              <a:buNone/>
            </a:pPr>
            <a:r>
              <a:rPr lang="en-US" dirty="0" smtClean="0"/>
              <a:t>Methods for each </a:t>
            </a:r>
          </a:p>
          <a:p>
            <a:pPr>
              <a:buNone/>
            </a:pPr>
            <a:r>
              <a:rPr lang="en-US" dirty="0" smtClean="0"/>
              <a:t>Individual gripper are </a:t>
            </a:r>
          </a:p>
          <a:p>
            <a:pPr>
              <a:buNone/>
            </a:pPr>
            <a:r>
              <a:rPr lang="en-US" dirty="0" smtClean="0"/>
              <a:t>Subject to those of </a:t>
            </a:r>
          </a:p>
          <a:p>
            <a:pPr>
              <a:buNone/>
            </a:pPr>
            <a:r>
              <a:rPr lang="en-US" dirty="0" smtClean="0"/>
              <a:t>Single grippers.</a:t>
            </a:r>
            <a:endParaRPr lang="en-US" dirty="0"/>
          </a:p>
        </p:txBody>
      </p:sp>
      <p:pic>
        <p:nvPicPr>
          <p:cNvPr id="8" name="Content Placeholder 3" descr="IMG_5222.JPG"/>
          <p:cNvPicPr>
            <a:picLocks noChangeAspect="1"/>
          </p:cNvPicPr>
          <p:nvPr/>
        </p:nvPicPr>
        <p:blipFill>
          <a:blip r:embed="rId2" cstate="print"/>
          <a:srcRect l="5722" r="37798"/>
          <a:stretch>
            <a:fillRect/>
          </a:stretch>
        </p:blipFill>
        <p:spPr>
          <a:xfrm rot="5400000">
            <a:off x="4114799" y="1447801"/>
            <a:ext cx="5257799" cy="480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to mode of gripping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Internal Gripping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External Gripping </a:t>
            </a:r>
            <a:endParaRPr lang="en-US" dirty="0"/>
          </a:p>
        </p:txBody>
      </p:sp>
      <p:pic>
        <p:nvPicPr>
          <p:cNvPr id="4" name="Picture 3" descr="IMG_5222.JPG"/>
          <p:cNvPicPr>
            <a:picLocks noChangeAspect="1"/>
          </p:cNvPicPr>
          <p:nvPr/>
        </p:nvPicPr>
        <p:blipFill>
          <a:blip r:embed="rId2" cstate="print"/>
          <a:srcRect l="70205" b="15152"/>
          <a:stretch>
            <a:fillRect/>
          </a:stretch>
        </p:blipFill>
        <p:spPr>
          <a:xfrm rot="5400000">
            <a:off x="4648200" y="152400"/>
            <a:ext cx="2819400" cy="5105400"/>
          </a:xfrm>
          <a:prstGeom prst="rect">
            <a:avLst/>
          </a:prstGeom>
        </p:spPr>
      </p:pic>
      <p:pic>
        <p:nvPicPr>
          <p:cNvPr id="5" name="Picture 4" descr="IMG_5224.JPG"/>
          <p:cNvPicPr>
            <a:picLocks noChangeAspect="1"/>
          </p:cNvPicPr>
          <p:nvPr/>
        </p:nvPicPr>
        <p:blipFill>
          <a:blip r:embed="rId3"/>
          <a:srcRect l="30000" r="17500"/>
          <a:stretch>
            <a:fillRect/>
          </a:stretch>
        </p:blipFill>
        <p:spPr>
          <a:xfrm rot="5400000">
            <a:off x="4876800" y="2971800"/>
            <a:ext cx="2362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 to the number of DOF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r>
              <a:rPr lang="en-US" dirty="0" smtClean="0"/>
              <a:t>Mechanical grippers belongs to 1 DOF</a:t>
            </a:r>
          </a:p>
          <a:p>
            <a:r>
              <a:rPr lang="en-US" dirty="0" smtClean="0"/>
              <a:t>Few grippers found with more than 2 DOF</a:t>
            </a:r>
          </a:p>
          <a:p>
            <a:endParaRPr lang="en-US" dirty="0" smtClean="0"/>
          </a:p>
          <a:p>
            <a:r>
              <a:rPr lang="en-US" dirty="0" smtClean="0"/>
              <a:t>Unilateral action devices</a:t>
            </a:r>
          </a:p>
          <a:p>
            <a:r>
              <a:rPr lang="en-US" dirty="0" smtClean="0"/>
              <a:t>Bilateral action devices</a:t>
            </a:r>
          </a:p>
          <a:p>
            <a:r>
              <a:rPr lang="en-US" smtClean="0"/>
              <a:t>Multilateral action devices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GNA university\robotics\IMG_5239.JPG"/>
          <p:cNvPicPr>
            <a:picLocks noChangeAspect="1" noChangeArrowheads="1"/>
          </p:cNvPicPr>
          <p:nvPr/>
        </p:nvPicPr>
        <p:blipFill>
          <a:blip r:embed="rId2"/>
          <a:srcRect t="35814" b="22326"/>
          <a:stretch>
            <a:fillRect/>
          </a:stretch>
        </p:blipFill>
        <p:spPr bwMode="auto">
          <a:xfrm>
            <a:off x="1143000" y="16002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:\GNA university\robotics\IMG_5240.JPG"/>
          <p:cNvPicPr>
            <a:picLocks noChangeAspect="1" noChangeArrowheads="1"/>
          </p:cNvPicPr>
          <p:nvPr/>
        </p:nvPicPr>
        <p:blipFill>
          <a:blip r:embed="rId2"/>
          <a:srcRect t="30000" b="15000"/>
          <a:stretch>
            <a:fillRect/>
          </a:stretch>
        </p:blipFill>
        <p:spPr bwMode="auto">
          <a:xfrm>
            <a:off x="914400" y="15240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GNA university\robotics\IMG_5241.JPG"/>
          <p:cNvPicPr>
            <a:picLocks noChangeAspect="1" noChangeArrowheads="1"/>
          </p:cNvPicPr>
          <p:nvPr/>
        </p:nvPicPr>
        <p:blipFill>
          <a:blip r:embed="rId2"/>
          <a:srcRect t="14545" b="12727"/>
          <a:stretch>
            <a:fillRect/>
          </a:stretch>
        </p:blipFill>
        <p:spPr bwMode="auto">
          <a:xfrm>
            <a:off x="762000" y="1752600"/>
            <a:ext cx="7467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the power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Pneumatic grippers</a:t>
            </a:r>
          </a:p>
          <a:p>
            <a:pPr>
              <a:buNone/>
            </a:pPr>
            <a:r>
              <a:rPr lang="en-US" dirty="0" smtClean="0"/>
              <a:t>   (a) Angular gripper</a:t>
            </a:r>
          </a:p>
          <a:p>
            <a:pPr>
              <a:buNone/>
            </a:pPr>
            <a:r>
              <a:rPr lang="en-US" dirty="0" smtClean="0"/>
              <a:t>   (b) Parallel gripper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Hydraulic grippers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Electric grippers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Pneumatic grippers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have motors or gears</a:t>
            </a:r>
          </a:p>
          <a:p>
            <a:r>
              <a:rPr lang="en-US" dirty="0" smtClean="0"/>
              <a:t>Power of piston cylinder system use for gripping</a:t>
            </a:r>
          </a:p>
          <a:p>
            <a:r>
              <a:rPr lang="en-US" dirty="0" smtClean="0"/>
              <a:t>Used for small and light package</a:t>
            </a:r>
          </a:p>
          <a:p>
            <a:r>
              <a:rPr lang="en-US" dirty="0" smtClean="0"/>
              <a:t>Used where space is the issue, and low cost</a:t>
            </a:r>
          </a:p>
          <a:p>
            <a:r>
              <a:rPr lang="en-US" dirty="0" smtClean="0"/>
              <a:t>Jaws can be actuated directly by the piston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and parallel 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the two is how there </a:t>
            </a:r>
            <a:r>
              <a:rPr lang="en-US" i="1" dirty="0" smtClean="0">
                <a:solidFill>
                  <a:srgbClr val="FF0000"/>
                </a:solidFill>
              </a:rPr>
              <a:t>jaws move.</a:t>
            </a:r>
          </a:p>
          <a:p>
            <a:r>
              <a:rPr lang="en-US" dirty="0" smtClean="0"/>
              <a:t>Angular jaws of gripper </a:t>
            </a:r>
            <a:r>
              <a:rPr lang="en-US" b="1" dirty="0" smtClean="0">
                <a:solidFill>
                  <a:srgbClr val="7030A0"/>
                </a:solidFill>
              </a:rPr>
              <a:t>swing</a:t>
            </a:r>
            <a:r>
              <a:rPr lang="en-US" dirty="0" smtClean="0"/>
              <a:t> open and closed on </a:t>
            </a:r>
            <a:r>
              <a:rPr lang="en-US" b="1" dirty="0" smtClean="0">
                <a:solidFill>
                  <a:srgbClr val="7030A0"/>
                </a:solidFill>
              </a:rPr>
              <a:t>pivot</a:t>
            </a:r>
          </a:p>
          <a:p>
            <a:r>
              <a:rPr lang="en-US" dirty="0" smtClean="0"/>
              <a:t>Parallel jaws of gripper </a:t>
            </a:r>
            <a:r>
              <a:rPr lang="en-US" b="1" dirty="0" smtClean="0">
                <a:solidFill>
                  <a:srgbClr val="7030A0"/>
                </a:solidFill>
              </a:rPr>
              <a:t>slide</a:t>
            </a:r>
            <a:r>
              <a:rPr lang="en-US" dirty="0" smtClean="0"/>
              <a:t> open and closed in </a:t>
            </a:r>
            <a:r>
              <a:rPr lang="en-US" b="1" dirty="0" smtClean="0">
                <a:solidFill>
                  <a:srgbClr val="7030A0"/>
                </a:solidFill>
              </a:rPr>
              <a:t>tracks</a:t>
            </a:r>
          </a:p>
          <a:p>
            <a:r>
              <a:rPr lang="en-US" dirty="0" smtClean="0"/>
              <a:t>There can be two or three jaws in either style.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533400"/>
            <a:ext cx="4040188" cy="639762"/>
          </a:xfrm>
        </p:spPr>
        <p:txBody>
          <a:bodyPr/>
          <a:lstStyle/>
          <a:p>
            <a:r>
              <a:rPr lang="en-US" dirty="0" smtClean="0"/>
              <a:t>Angular grippers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040188" cy="3951288"/>
          </a:xfrm>
        </p:spPr>
        <p:txBody>
          <a:bodyPr/>
          <a:lstStyle/>
          <a:p>
            <a:r>
              <a:rPr lang="en-US" dirty="0" smtClean="0"/>
              <a:t>Less costly</a:t>
            </a:r>
          </a:p>
          <a:p>
            <a:r>
              <a:rPr lang="en-US" dirty="0" smtClean="0"/>
              <a:t>Save time when picking parts off a conveyor</a:t>
            </a:r>
          </a:p>
          <a:p>
            <a:r>
              <a:rPr lang="en-US" dirty="0" smtClean="0"/>
              <a:t>Cannot handle wide range of part size</a:t>
            </a:r>
          </a:p>
          <a:p>
            <a:r>
              <a:rPr lang="en-US" dirty="0" smtClean="0"/>
              <a:t>Don’t resist side loads as well.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4400" y="609600"/>
            <a:ext cx="4041775" cy="639762"/>
          </a:xfrm>
        </p:spPr>
        <p:txBody>
          <a:bodyPr/>
          <a:lstStyle/>
          <a:p>
            <a:r>
              <a:rPr lang="en-US" dirty="0" smtClean="0"/>
              <a:t>Parallel grippers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4400" y="1219200"/>
            <a:ext cx="4041775" cy="3951288"/>
          </a:xfrm>
        </p:spPr>
        <p:txBody>
          <a:bodyPr/>
          <a:lstStyle/>
          <a:p>
            <a:r>
              <a:rPr lang="en-US" dirty="0" smtClean="0"/>
              <a:t>More costly</a:t>
            </a:r>
          </a:p>
          <a:p>
            <a:r>
              <a:rPr lang="en-US" dirty="0" smtClean="0"/>
              <a:t>Slow in processing</a:t>
            </a:r>
          </a:p>
          <a:p>
            <a:endParaRPr lang="en-US" dirty="0" smtClean="0"/>
          </a:p>
          <a:p>
            <a:r>
              <a:rPr lang="en-US" dirty="0" smtClean="0"/>
              <a:t>Can handle large sized parts</a:t>
            </a:r>
          </a:p>
          <a:p>
            <a:endParaRPr lang="en-US" dirty="0" smtClean="0"/>
          </a:p>
          <a:p>
            <a:r>
              <a:rPr lang="en-US" dirty="0" smtClean="0"/>
              <a:t>Can resist </a:t>
            </a:r>
            <a:endParaRPr lang="en-US" dirty="0"/>
          </a:p>
        </p:txBody>
      </p:sp>
      <p:pic>
        <p:nvPicPr>
          <p:cNvPr id="2050" name="Picture 2" descr="Image result for pneumatic grippers ang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3581400" cy="2209800"/>
          </a:xfrm>
          <a:prstGeom prst="rect">
            <a:avLst/>
          </a:prstGeom>
          <a:noFill/>
        </p:spPr>
      </p:pic>
      <p:sp>
        <p:nvSpPr>
          <p:cNvPr id="2052" name="AutoShape 4" descr="Image result for pneumatic grippers parall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pneumatic grippers parall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pneumatic grippers parallel"/>
          <p:cNvPicPr>
            <a:picLocks noChangeAspect="1" noChangeArrowheads="1"/>
          </p:cNvPicPr>
          <p:nvPr/>
        </p:nvPicPr>
        <p:blipFill>
          <a:blip r:embed="rId3"/>
          <a:srcRect l="32357" t="7018" r="33487" b="13719"/>
          <a:stretch>
            <a:fillRect/>
          </a:stretch>
        </p:blipFill>
        <p:spPr bwMode="auto">
          <a:xfrm>
            <a:off x="5257800" y="3886200"/>
            <a:ext cx="3200400" cy="2708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</a:t>
            </a:r>
            <a:r>
              <a:rPr lang="en-US" dirty="0" err="1" smtClean="0"/>
              <a:t>Effector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End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effector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is gripper or end-arm tooling attached to the wrist of manipulator to accomplish the desired task.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End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effector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is any object attached to the robot flange (“wrist”) that serves as a function.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Any object attached to the robot flange (“wrist”) that serves a function. This includes: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gripper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collision sensors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press tooling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point gun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tool changer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rotary joint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Compliance device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Robotic </a:t>
            </a:r>
            <a:r>
              <a:rPr lang="en-US" sz="2400" dirty="0" err="1" smtClean="0">
                <a:solidFill>
                  <a:srgbClr val="00B050"/>
                </a:solidFill>
                <a:latin typeface="Arial Rounded MT Bold" pitchFamily="34" charset="0"/>
              </a:rPr>
              <a:t>deburring</a:t>
            </a: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 tool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133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Hydraulic grippers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 better gripping power</a:t>
            </a:r>
          </a:p>
          <a:p>
            <a:r>
              <a:rPr lang="en-US" sz="2800" dirty="0" smtClean="0"/>
              <a:t>More costly </a:t>
            </a:r>
          </a:p>
          <a:p>
            <a:r>
              <a:rPr lang="en-US" sz="2800" dirty="0" smtClean="0"/>
              <a:t>Less accurate than pneumatic and electrical grippers</a:t>
            </a:r>
          </a:p>
          <a:p>
            <a:r>
              <a:rPr lang="en-US" sz="2800" dirty="0" smtClean="0"/>
              <a:t>They are messy and much more costly to maintain</a:t>
            </a:r>
          </a:p>
          <a:p>
            <a:r>
              <a:rPr lang="en-US" sz="2800" dirty="0" smtClean="0"/>
              <a:t>Not suitable for  clean room applications</a:t>
            </a:r>
            <a:endParaRPr lang="en-US" sz="2800" dirty="0"/>
          </a:p>
        </p:txBody>
      </p:sp>
      <p:sp>
        <p:nvSpPr>
          <p:cNvPr id="1026" name="AutoShape 2" descr="Image result for hydraulic grip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ydraulic grip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hydraulic gripp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3048000"/>
            <a:ext cx="29146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Electric grippers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en-US" dirty="0" smtClean="0"/>
              <a:t>Use for high speed requirement</a:t>
            </a:r>
          </a:p>
          <a:p>
            <a:r>
              <a:rPr lang="en-US" dirty="0" smtClean="0"/>
              <a:t>Gives light and moderate grip</a:t>
            </a:r>
          </a:p>
          <a:p>
            <a:r>
              <a:rPr lang="en-US" dirty="0" smtClean="0"/>
              <a:t>Don’t create mess and don’t put any dirt </a:t>
            </a:r>
          </a:p>
          <a:p>
            <a:r>
              <a:rPr lang="en-US" dirty="0" smtClean="0"/>
              <a:t>Better control</a:t>
            </a:r>
          </a:p>
          <a:p>
            <a:r>
              <a:rPr lang="en-US" dirty="0" smtClean="0"/>
              <a:t>It size is big</a:t>
            </a:r>
          </a:p>
          <a:p>
            <a:r>
              <a:rPr lang="en-US" dirty="0" smtClean="0"/>
              <a:t>Provide less force than pneumatic</a:t>
            </a:r>
          </a:p>
          <a:p>
            <a:endParaRPr lang="en-US" dirty="0"/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/>
          <a:srcRect l="29333" t="12000" r="25333" b="16000"/>
          <a:stretch>
            <a:fillRect/>
          </a:stretch>
        </p:blipFill>
        <p:spPr bwMode="auto">
          <a:xfrm>
            <a:off x="6858000" y="3657600"/>
            <a:ext cx="2286000" cy="2819400"/>
          </a:xfrm>
          <a:prstGeom prst="rect">
            <a:avLst/>
          </a:prstGeom>
          <a:noFill/>
        </p:spPr>
      </p:pic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3"/>
          <a:srcRect l="18667" t="12000" b="13334"/>
          <a:stretch>
            <a:fillRect/>
          </a:stretch>
        </p:blipFill>
        <p:spPr bwMode="auto">
          <a:xfrm>
            <a:off x="4191000" y="4343400"/>
            <a:ext cx="25908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Mechanical Grippers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dirty="0" smtClean="0"/>
              <a:t>Use mechanical fingers actuated by mechanism to grasp an object.</a:t>
            </a:r>
          </a:p>
          <a:p>
            <a:r>
              <a:rPr lang="en-US" dirty="0" smtClean="0"/>
              <a:t>It can have interchangeable fingers but two fingers are enough to grip </a:t>
            </a:r>
            <a:r>
              <a:rPr lang="en-US" dirty="0" err="1" smtClean="0"/>
              <a:t>workpiece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-- Mechanical grippers with two fingers</a:t>
            </a:r>
          </a:p>
          <a:p>
            <a:pPr>
              <a:buNone/>
            </a:pPr>
            <a:r>
              <a:rPr lang="en-US" dirty="0" smtClean="0"/>
              <a:t>-- Mechanical grippers with Three fingers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grippers with two fingers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popular gripper in industries</a:t>
            </a:r>
          </a:p>
          <a:p>
            <a:r>
              <a:rPr lang="en-US" sz="2800" dirty="0" smtClean="0"/>
              <a:t>Can be designed for limited shapes of object, especially for cylindrical work piece.</a:t>
            </a:r>
          </a:p>
          <a:p>
            <a:r>
              <a:rPr lang="en-US" sz="2800" dirty="0" smtClean="0"/>
              <a:t>If actuators that produce linear movement are used, like pneumatic piston cylinders the device contains a pair of slider-crank mechanisms.</a:t>
            </a:r>
          </a:p>
          <a:p>
            <a:pPr>
              <a:buNone/>
            </a:pPr>
            <a:r>
              <a:rPr lang="en-US" sz="2800" dirty="0" smtClean="0"/>
              <a:t>(a) </a:t>
            </a:r>
            <a:r>
              <a:rPr lang="en-US" sz="2800" dirty="0" smtClean="0">
                <a:solidFill>
                  <a:srgbClr val="FF0000"/>
                </a:solidFill>
              </a:rPr>
              <a:t>Pivoting or swinging gripper mechanism</a:t>
            </a:r>
          </a:p>
          <a:p>
            <a:pPr>
              <a:buNone/>
            </a:pPr>
            <a:r>
              <a:rPr lang="en-US" sz="2800" dirty="0" smtClean="0"/>
              <a:t>(b) </a:t>
            </a:r>
            <a:r>
              <a:rPr lang="en-US" sz="2800" dirty="0" smtClean="0">
                <a:solidFill>
                  <a:srgbClr val="FF0000"/>
                </a:solidFill>
              </a:rPr>
              <a:t>Translational gripper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Pivoting or swinging gripper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Using slider crank mechanism</a:t>
            </a:r>
          </a:p>
          <a:p>
            <a:r>
              <a:rPr lang="en-US" dirty="0" smtClean="0"/>
              <a:t>Using swing block mechanism</a:t>
            </a:r>
          </a:p>
          <a:p>
            <a:r>
              <a:rPr lang="en-US" dirty="0" smtClean="0"/>
              <a:t>Using rotary actuator</a:t>
            </a:r>
          </a:p>
          <a:p>
            <a:r>
              <a:rPr lang="en-US" dirty="0" smtClean="0"/>
              <a:t>Spring helps holding objects of different sizes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862" t="40523" r="7843" b="17647"/>
          <a:stretch>
            <a:fillRect/>
          </a:stretch>
        </p:blipFill>
        <p:spPr bwMode="auto">
          <a:xfrm>
            <a:off x="914400" y="3429000"/>
            <a:ext cx="716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Translational gripper mechanisms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Using screw</a:t>
            </a:r>
          </a:p>
          <a:p>
            <a:r>
              <a:rPr lang="en-US" dirty="0" smtClean="0"/>
              <a:t>Using cylinder piston</a:t>
            </a:r>
          </a:p>
          <a:p>
            <a:r>
              <a:rPr lang="en-US" dirty="0" smtClean="0"/>
              <a:t>Using piston bar linkages</a:t>
            </a:r>
          </a:p>
          <a:p>
            <a:r>
              <a:rPr lang="en-US" dirty="0" smtClean="0"/>
              <a:t>Using Rotary actuators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0295" t="23856" r="9803" b="24837"/>
          <a:stretch>
            <a:fillRect/>
          </a:stretch>
        </p:blipFill>
        <p:spPr bwMode="auto">
          <a:xfrm>
            <a:off x="1600200" y="3352800"/>
            <a:ext cx="609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grippers with Three fingers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r>
              <a:rPr lang="en-US" sz="2400" dirty="0" smtClean="0"/>
              <a:t>Versatility increased by increasing number of fingers</a:t>
            </a:r>
          </a:p>
          <a:p>
            <a:r>
              <a:rPr lang="en-US" sz="2400" dirty="0" smtClean="0"/>
              <a:t>Reason of adding one more finger is to:</a:t>
            </a:r>
          </a:p>
          <a:p>
            <a:pPr>
              <a:buNone/>
            </a:pPr>
            <a:r>
              <a:rPr lang="en-US" sz="2400" dirty="0" smtClean="0"/>
              <a:t>Increase the capability of grasping the objects in </a:t>
            </a:r>
          </a:p>
          <a:p>
            <a:pPr>
              <a:buNone/>
            </a:pPr>
            <a:r>
              <a:rPr lang="en-US" sz="2400" dirty="0" smtClean="0"/>
              <a:t>Three spots, enable tight grip for spherical objects</a:t>
            </a:r>
          </a:p>
          <a:p>
            <a:r>
              <a:rPr lang="en-US" sz="2400" dirty="0" smtClean="0"/>
              <a:t>Use ball screw mechanism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412" t="21242" r="14216"/>
          <a:stretch>
            <a:fillRect/>
          </a:stretch>
        </p:blipFill>
        <p:spPr bwMode="auto">
          <a:xfrm>
            <a:off x="4572000" y="32766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Vacuum gripper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 is difficult to grasp large flat objects.</a:t>
            </a:r>
          </a:p>
          <a:p>
            <a:r>
              <a:rPr lang="en-US" sz="2800" dirty="0" smtClean="0"/>
              <a:t>Vacuum gripper helps in it.</a:t>
            </a:r>
          </a:p>
          <a:p>
            <a:r>
              <a:rPr lang="en-US" sz="2800" dirty="0" smtClean="0"/>
              <a:t>Also called </a:t>
            </a:r>
            <a:r>
              <a:rPr lang="en-US" sz="2800" i="1" dirty="0" smtClean="0">
                <a:solidFill>
                  <a:srgbClr val="FF0000"/>
                </a:solidFill>
              </a:rPr>
              <a:t>“suction grippers”, </a:t>
            </a:r>
            <a:r>
              <a:rPr lang="en-US" sz="2800" dirty="0" smtClean="0"/>
              <a:t>they use a vacuum pump to generate vacuum between a suction cup and the gripping plane.</a:t>
            </a:r>
          </a:p>
          <a:p>
            <a:r>
              <a:rPr lang="en-US" sz="2800" dirty="0" smtClean="0"/>
              <a:t>Suction cups are made of rubber like material (silicon or neoprene).</a:t>
            </a:r>
          </a:p>
          <a:p>
            <a:r>
              <a:rPr lang="en-US" sz="2800" dirty="0" smtClean="0"/>
              <a:t>Acc. To the design and size of object suction cups get designed. </a:t>
            </a:r>
          </a:p>
          <a:p>
            <a:r>
              <a:rPr lang="en-US" sz="2800" dirty="0" smtClean="0"/>
              <a:t>They are use </a:t>
            </a:r>
            <a:r>
              <a:rPr lang="en-US" sz="2800" dirty="0" err="1" smtClean="0"/>
              <a:t>upto</a:t>
            </a:r>
            <a:r>
              <a:rPr lang="en-US" sz="2800" dirty="0" smtClean="0"/>
              <a:t> 200 degree </a:t>
            </a:r>
            <a:r>
              <a:rPr lang="en-US" sz="2800" dirty="0" err="1" smtClean="0"/>
              <a:t>celcius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Number of gripper determine the size and weight of object to be grasped.</a:t>
            </a:r>
          </a:p>
          <a:p>
            <a:r>
              <a:rPr lang="en-US" sz="2800" dirty="0" smtClean="0"/>
              <a:t>For handling soft materials cups made of harder material are used.</a:t>
            </a:r>
          </a:p>
          <a:p>
            <a:r>
              <a:rPr lang="en-US" sz="2800" dirty="0" smtClean="0"/>
              <a:t>Use to grasp- metal plates, pans of glass, or large light weight boxes.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29" t="12903" r="43952" b="12903"/>
          <a:stretch>
            <a:fillRect/>
          </a:stretch>
        </p:blipFill>
        <p:spPr bwMode="auto">
          <a:xfrm rot="5400000">
            <a:off x="304800" y="-3048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882" t="5882" r="7108" b="7516"/>
          <a:stretch>
            <a:fillRect/>
          </a:stretch>
        </p:blipFill>
        <p:spPr bwMode="auto">
          <a:xfrm rot="5400000">
            <a:off x="4838700" y="2667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</a:t>
            </a:r>
            <a:r>
              <a:rPr lang="en-US" dirty="0" smtClean="0">
                <a:solidFill>
                  <a:srgbClr val="00B050"/>
                </a:solidFill>
              </a:rPr>
              <a:t>end </a:t>
            </a:r>
            <a:r>
              <a:rPr lang="en-US" dirty="0" err="1" smtClean="0">
                <a:solidFill>
                  <a:srgbClr val="00B050"/>
                </a:solidFill>
              </a:rPr>
              <a:t>effector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Gripper</a:t>
            </a:r>
          </a:p>
          <a:p>
            <a:pPr>
              <a:buNone/>
            </a:pPr>
            <a:r>
              <a:rPr lang="en-US" dirty="0" smtClean="0"/>
              <a:t>---</a:t>
            </a:r>
            <a:r>
              <a:rPr lang="en-US" dirty="0" smtClean="0">
                <a:solidFill>
                  <a:srgbClr val="FF0000"/>
                </a:solidFill>
              </a:rPr>
              <a:t>Mechanical gripper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Suction or vacuum cups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Magnetized gripper,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Hookes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Scoopes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or ladles,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Adhesive or electrostatic grippers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---</a:t>
            </a:r>
            <a:r>
              <a:rPr lang="en-US" dirty="0" smtClean="0">
                <a:solidFill>
                  <a:srgbClr val="FF0000"/>
                </a:solidFill>
              </a:rPr>
              <a:t>Part handling Grippers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Tool handling grippers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Specialised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grippers</a:t>
            </a:r>
            <a:endParaRPr lang="en-US" dirty="0" smtClean="0"/>
          </a:p>
          <a:p>
            <a:r>
              <a:rPr lang="en-US" dirty="0" smtClean="0"/>
              <a:t>Tool</a:t>
            </a:r>
          </a:p>
          <a:p>
            <a:pPr>
              <a:buNone/>
            </a:pPr>
            <a:r>
              <a:rPr lang="en-US" dirty="0" smtClean="0"/>
              <a:t>--</a:t>
            </a:r>
            <a:r>
              <a:rPr lang="en-US" dirty="0" smtClean="0">
                <a:solidFill>
                  <a:srgbClr val="FF0000"/>
                </a:solidFill>
              </a:rPr>
              <a:t>Machine tools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Measuring instruments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welding torches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Laser and water jet cutters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Vacuum gripper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AutoShape 2" descr="Image result for do it yourse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o it yourse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do it yourse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52578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Magnetic gripper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method to grasp ferrous materials</a:t>
            </a:r>
          </a:p>
          <a:p>
            <a:r>
              <a:rPr lang="en-US" dirty="0" smtClean="0"/>
              <a:t>Principle used is same as the vacuum except that cups are replaced by magnetic grippers. </a:t>
            </a:r>
          </a:p>
          <a:p>
            <a:r>
              <a:rPr lang="en-US" dirty="0" smtClean="0"/>
              <a:t>Easy to control but needs electric power.</a:t>
            </a:r>
          </a:p>
          <a:p>
            <a:r>
              <a:rPr lang="en-US" dirty="0" smtClean="0"/>
              <a:t>Permanent magnets has some disadvantage while releasing the object.</a:t>
            </a:r>
          </a:p>
          <a:p>
            <a:r>
              <a:rPr lang="en-US" dirty="0" smtClean="0"/>
              <a:t>It is small in size and has enormous holding power</a:t>
            </a:r>
          </a:p>
          <a:p>
            <a:r>
              <a:rPr lang="en-US" dirty="0" smtClean="0"/>
              <a:t>Light weight design reduces wear on automatic equipment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275" t="21895" b="31373"/>
          <a:stretch>
            <a:fillRect/>
          </a:stretch>
        </p:blipFill>
        <p:spPr bwMode="auto">
          <a:xfrm>
            <a:off x="1371600" y="1524000"/>
            <a:ext cx="655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gripper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can handle metal parts with holes.</a:t>
            </a:r>
          </a:p>
          <a:p>
            <a:r>
              <a:rPr lang="en-US" dirty="0" smtClean="0"/>
              <a:t>Only one surface is require for gripping</a:t>
            </a:r>
          </a:p>
          <a:p>
            <a:r>
              <a:rPr lang="en-US" dirty="0" smtClean="0"/>
              <a:t>Pickup times are faster</a:t>
            </a:r>
          </a:p>
          <a:p>
            <a:r>
              <a:rPr lang="en-US" dirty="0" smtClean="0"/>
              <a:t>Various in part size can be tolerated.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Residual magnetism remaining in the </a:t>
            </a:r>
            <a:r>
              <a:rPr lang="en-US" dirty="0" err="1" smtClean="0"/>
              <a:t>workpiece</a:t>
            </a:r>
            <a:r>
              <a:rPr lang="en-US" dirty="0" smtClean="0"/>
              <a:t> may cause problems.</a:t>
            </a:r>
          </a:p>
          <a:p>
            <a:r>
              <a:rPr lang="en-US" dirty="0" smtClean="0"/>
              <a:t>While picking up a sheet from the stock, it is possible that more than a single sheet is lifted </a:t>
            </a:r>
            <a:endParaRPr lang="en-US" dirty="0"/>
          </a:p>
        </p:txBody>
      </p:sp>
      <p:sp>
        <p:nvSpPr>
          <p:cNvPr id="2050" name="AutoShape 2" descr="Image result for do it yourse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o it yourse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Adhesive Grippers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943600"/>
          </a:xfrm>
        </p:spPr>
        <p:txBody>
          <a:bodyPr/>
          <a:lstStyle/>
          <a:p>
            <a:r>
              <a:rPr lang="en-US" dirty="0" smtClean="0"/>
              <a:t>Adhesive substance can be used for grasping action.</a:t>
            </a:r>
          </a:p>
          <a:p>
            <a:r>
              <a:rPr lang="en-US" dirty="0" smtClean="0"/>
              <a:t>Item to be handled must be on one side only.</a:t>
            </a:r>
          </a:p>
          <a:p>
            <a:r>
              <a:rPr lang="en-US" dirty="0" smtClean="0"/>
              <a:t>Reliability of an adhesive is dimished with each successive operation cycle as the adhesive substance loses its tackiness with repeated use.</a:t>
            </a:r>
          </a:p>
          <a:p>
            <a:r>
              <a:rPr lang="en-US" dirty="0" smtClean="0"/>
              <a:t>So to overcome from this problem?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6082" name="AutoShape 2" descr="Image result for find the ans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find the ans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6" name="Picture 6" descr="Image result for find the ans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2514600" cy="223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Design of Gripper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for the gripper design</a:t>
            </a:r>
          </a:p>
          <a:p>
            <a:r>
              <a:rPr lang="en-US" dirty="0" smtClean="0"/>
              <a:t>Tips of Designing a gripper</a:t>
            </a:r>
          </a:p>
          <a:p>
            <a:r>
              <a:rPr lang="en-US" dirty="0" smtClean="0"/>
              <a:t>Force analysis of grippers mechanism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Requirement for the gripper design</a:t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Design should satisfy following requirements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To match the abilities of the arm and controller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To grasp and hold the object securely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complete task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Tips for Designing a gripper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Gripper with passive finger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Gripper with active feedback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Grip</a:t>
            </a:r>
            <a:r>
              <a:rPr lang="en-US" dirty="0" smtClean="0">
                <a:solidFill>
                  <a:srgbClr val="002060"/>
                </a:solidFill>
              </a:rPr>
              <a:t>per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wi</a:t>
            </a:r>
            <a:r>
              <a:rPr lang="en-US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pas</a:t>
            </a:r>
            <a:r>
              <a:rPr lang="en-US" dirty="0" smtClean="0">
                <a:solidFill>
                  <a:srgbClr val="F76929"/>
                </a:solidFill>
              </a:rPr>
              <a:t>sive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finger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Choose acc to the task to be performed and the geometry and characteristics of parts to be grasped.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Consider the local environments, working space, conveyor positions etc.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Determine the no. of joint links and there </a:t>
            </a:r>
            <a:r>
              <a:rPr lang="en-US" sz="2400" dirty="0" err="1" smtClean="0">
                <a:solidFill>
                  <a:srgbClr val="0070C0"/>
                </a:solidFill>
              </a:rPr>
              <a:t>config</a:t>
            </a:r>
            <a:r>
              <a:rPr lang="en-US" sz="2400" dirty="0" smtClean="0">
                <a:solidFill>
                  <a:srgbClr val="0070C0"/>
                </a:solidFill>
              </a:rPr>
              <a:t>. By part geometry and task movements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Decide the material of construction based on type of duty, corrosion resistance or heat geometry and task movements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Decide material of construction based type of duty, heat etc.</a:t>
            </a:r>
          </a:p>
          <a:p>
            <a:r>
              <a:rPr lang="en-US" sz="2400" dirty="0" smtClean="0">
                <a:solidFill>
                  <a:srgbClr val="F76929"/>
                </a:solidFill>
              </a:rPr>
              <a:t>Select proper actuators--- hydraulic for high forces, electric motors for best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Pneumatic for less cost and ease etc.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gripper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Pivot action gripper</a:t>
            </a:r>
          </a:p>
          <a:p>
            <a:r>
              <a:rPr lang="en-US" dirty="0" smtClean="0"/>
              <a:t>Slide action gripper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Double gripper pivot action</a:t>
            </a:r>
          </a:p>
          <a:p>
            <a:r>
              <a:rPr lang="en-US" dirty="0" err="1" smtClean="0"/>
              <a:t>Vaccum</a:t>
            </a:r>
            <a:r>
              <a:rPr lang="en-US" dirty="0" smtClean="0"/>
              <a:t> cup</a:t>
            </a:r>
            <a:endParaRPr lang="en-US" dirty="0"/>
          </a:p>
        </p:txBody>
      </p:sp>
      <p:pic>
        <p:nvPicPr>
          <p:cNvPr id="1026" name="Picture 2" descr="H:\GNA university\robotics\archive\IMG_5219.JPG"/>
          <p:cNvPicPr>
            <a:picLocks noChangeAspect="1" noChangeArrowheads="1"/>
          </p:cNvPicPr>
          <p:nvPr/>
        </p:nvPicPr>
        <p:blipFill>
          <a:blip r:embed="rId2" cstate="print"/>
          <a:srcRect t="33333" r="-6250" b="-8333"/>
          <a:stretch>
            <a:fillRect/>
          </a:stretch>
        </p:blipFill>
        <p:spPr bwMode="auto">
          <a:xfrm>
            <a:off x="0" y="3352800"/>
            <a:ext cx="4419600" cy="2895600"/>
          </a:xfrm>
          <a:prstGeom prst="rect">
            <a:avLst/>
          </a:prstGeom>
          <a:noFill/>
        </p:spPr>
      </p:pic>
      <p:pic>
        <p:nvPicPr>
          <p:cNvPr id="6" name="Picture 5" descr="IMG_5220.JPG"/>
          <p:cNvPicPr>
            <a:picLocks noChangeAspect="1"/>
          </p:cNvPicPr>
          <p:nvPr/>
        </p:nvPicPr>
        <p:blipFill>
          <a:blip r:embed="rId3" cstate="print"/>
          <a:srcRect b="31429"/>
          <a:stretch>
            <a:fillRect/>
          </a:stretch>
        </p:blipFill>
        <p:spPr>
          <a:xfrm>
            <a:off x="4648200" y="3429000"/>
            <a:ext cx="4343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Gripper with active feedback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sensor based robots to handle heavy parts.</a:t>
            </a:r>
          </a:p>
          <a:p>
            <a:r>
              <a:rPr lang="en-US" dirty="0" smtClean="0"/>
              <a:t>Use active wrist with passive fingers to handle forces greater than 1 to 2-5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Force Analysis of gripper</a:t>
            </a:r>
            <a:br>
              <a:rPr lang="en-US" dirty="0" smtClean="0">
                <a:solidFill>
                  <a:srgbClr val="FF0000"/>
                </a:solidFill>
                <a:latin typeface="Agency FB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mechanism</a:t>
            </a:r>
            <a:endParaRPr lang="en-US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Primary aim of the gripper mechanism is to convert input power into required motion and force to grasp and retain an object.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gripper fingers may enclose the object partly, thereby constraining its motion. This can be accomplished by designing the contacting surfaces.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To hole the object between fingers and the object by friction. This approach demands that the fingers must apply a force that must be adequate to retain the object against gravity, </a:t>
            </a:r>
            <a:r>
              <a:rPr lang="en-US" sz="2000" dirty="0" err="1" smtClean="0"/>
              <a:t>accelaration</a:t>
            </a:r>
            <a:r>
              <a:rPr lang="en-US" sz="2000" dirty="0" smtClean="0"/>
              <a:t> and any other force that might arise during holding operation.</a:t>
            </a:r>
            <a:endParaRPr lang="en-US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33578" r="12745" b="327"/>
          <a:stretch>
            <a:fillRect/>
          </a:stretch>
        </p:blipFill>
        <p:spPr bwMode="auto">
          <a:xfrm rot="5400000">
            <a:off x="1066802" y="-1066800"/>
            <a:ext cx="2666998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en-US" dirty="0" smtClean="0"/>
              <a:t>Below fig. shows a </a:t>
            </a:r>
            <a:r>
              <a:rPr lang="en-US" i="1" dirty="0" smtClean="0">
                <a:solidFill>
                  <a:srgbClr val="FF0000"/>
                </a:solidFill>
              </a:rPr>
              <a:t>gripper mechanism </a:t>
            </a:r>
            <a:r>
              <a:rPr lang="en-US" dirty="0" smtClean="0"/>
              <a:t>consisting of fingers, linkages frame and a pneumatic cylinder.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5490"/>
          <a:stretch>
            <a:fillRect/>
          </a:stretch>
        </p:blipFill>
        <p:spPr bwMode="auto">
          <a:xfrm rot="5400000">
            <a:off x="319300" y="1509500"/>
            <a:ext cx="4408032" cy="44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53431" t="25817" r="12990" b="16340"/>
          <a:stretch>
            <a:fillRect/>
          </a:stretch>
        </p:blipFill>
        <p:spPr bwMode="auto">
          <a:xfrm rot="5400000">
            <a:off x="6134100" y="17907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490"/>
          <a:stretch>
            <a:fillRect/>
          </a:stretch>
        </p:blipFill>
        <p:spPr bwMode="auto">
          <a:xfrm rot="5400000">
            <a:off x="5149284" y="413316"/>
            <a:ext cx="44080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3431" t="25817" r="12990" b="16340"/>
          <a:stretch>
            <a:fillRect/>
          </a:stretch>
        </p:blipFill>
        <p:spPr bwMode="auto">
          <a:xfrm rot="5400000">
            <a:off x="6134100" y="38481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center </a:t>
            </a:r>
            <a:r>
              <a:rPr lang="en-US" smtClean="0"/>
              <a:t>compliance devices (RCC)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do it yourse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257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Part handling grippers</a:t>
            </a:r>
          </a:p>
          <a:p>
            <a:r>
              <a:rPr lang="en-US" sz="2400" dirty="0" smtClean="0"/>
              <a:t>Used to grasp and hold </a:t>
            </a:r>
            <a:r>
              <a:rPr lang="en-US" sz="2400" dirty="0" err="1" smtClean="0"/>
              <a:t>obj</a:t>
            </a:r>
            <a:r>
              <a:rPr lang="en-US" sz="2400" dirty="0" smtClean="0"/>
              <a:t> that require to transport from one point to another.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Machine loading &amp; unloading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Picking parts from a conveyor and moving parts etc.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57200"/>
            <a:ext cx="4267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Tool handling grippers</a:t>
            </a:r>
          </a:p>
          <a:p>
            <a:r>
              <a:rPr lang="en-US" sz="2400" dirty="0" smtClean="0"/>
              <a:t>Hold tools like welding gun or spray painting gun to perform specific task.</a:t>
            </a:r>
          </a:p>
          <a:p>
            <a:r>
              <a:rPr lang="en-US" sz="2400" dirty="0" smtClean="0"/>
              <a:t>May hold </a:t>
            </a:r>
            <a:r>
              <a:rPr lang="en-US" sz="2400" dirty="0" err="1" smtClean="0"/>
              <a:t>deburring</a:t>
            </a:r>
            <a:r>
              <a:rPr lang="en-US" sz="2400" dirty="0" smtClean="0"/>
              <a:t> tool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Specialized grippers</a:t>
            </a:r>
          </a:p>
          <a:p>
            <a:r>
              <a:rPr lang="en-US" sz="2400" dirty="0" smtClean="0"/>
              <a:t>Special like- remote center compliance (RCC)</a:t>
            </a:r>
          </a:p>
          <a:p>
            <a:r>
              <a:rPr lang="en-US" sz="2400" dirty="0" smtClean="0"/>
              <a:t>To insert an external mating component into an internal member, inserting a plug into hole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https://www.youtube.com/watch?v=qFTUFHGGZIg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Machine tools</a:t>
            </a:r>
          </a:p>
          <a:p>
            <a:r>
              <a:rPr lang="en-US" dirty="0" smtClean="0"/>
              <a:t>Drills</a:t>
            </a:r>
          </a:p>
          <a:p>
            <a:r>
              <a:rPr lang="en-US" dirty="0" smtClean="0"/>
              <a:t>Cutting wheels</a:t>
            </a:r>
          </a:p>
          <a:p>
            <a:r>
              <a:rPr lang="en-US" dirty="0" smtClean="0"/>
              <a:t>Grinding Wheels</a:t>
            </a:r>
          </a:p>
          <a:p>
            <a:r>
              <a:rPr lang="en-US" dirty="0" smtClean="0"/>
              <a:t>Sanders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Measuring instruments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end effectors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According to the types of grasping modality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Mechanical fingers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Special tools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Universal Fingers</a:t>
            </a:r>
          </a:p>
          <a:p>
            <a:pPr>
              <a:buNone/>
            </a:pPr>
            <a:r>
              <a:rPr lang="en-US" dirty="0" smtClean="0"/>
              <a:t>Acc to number of grippers mounted on the wrist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Single Grippers mounted on wrist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Multiple Grippers m o </a:t>
            </a:r>
            <a:r>
              <a:rPr lang="en-US" dirty="0" err="1" smtClean="0">
                <a:solidFill>
                  <a:srgbClr val="7030A0"/>
                </a:solidFill>
              </a:rPr>
              <a:t>wr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Fingers</a:t>
            </a:r>
            <a:endParaRPr lang="en-US" dirty="0"/>
          </a:p>
        </p:txBody>
      </p:sp>
      <p:pic>
        <p:nvPicPr>
          <p:cNvPr id="4" name="Content Placeholder 3" descr="IMG_5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571" b="45857"/>
          <a:stretch>
            <a:fillRect/>
          </a:stretch>
        </p:blipFill>
        <p:spPr>
          <a:xfrm>
            <a:off x="762000" y="1676400"/>
            <a:ext cx="7696200" cy="1981200"/>
          </a:xfrm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Gripping by mechanical type fingers is </a:t>
            </a:r>
            <a:r>
              <a:rPr lang="en-US" dirty="0" smtClean="0">
                <a:solidFill>
                  <a:srgbClr val="FF0000"/>
                </a:solidFill>
              </a:rPr>
              <a:t>less versatile and less </a:t>
            </a:r>
            <a:r>
              <a:rPr lang="en-US" dirty="0" err="1" smtClean="0">
                <a:solidFill>
                  <a:srgbClr val="FF0000"/>
                </a:solidFill>
              </a:rPr>
              <a:t>dextrous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holding by </a:t>
            </a:r>
            <a:r>
              <a:rPr lang="en-US" dirty="0" smtClean="0">
                <a:solidFill>
                  <a:srgbClr val="00B050"/>
                </a:solidFill>
              </a:rPr>
              <a:t>universal fingers </a:t>
            </a:r>
            <a:r>
              <a:rPr lang="en-US" dirty="0" smtClean="0"/>
              <a:t>as the </a:t>
            </a:r>
            <a:r>
              <a:rPr lang="en-US" dirty="0" smtClean="0">
                <a:solidFill>
                  <a:srgbClr val="00B050"/>
                </a:solidFill>
              </a:rPr>
              <a:t>grippers </a:t>
            </a:r>
            <a:r>
              <a:rPr lang="en-US" dirty="0" smtClean="0"/>
              <a:t>with mechanical fingers have fewer number of joints and lesser flexibility. However, they economies the device cost.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3581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They are categorized acc to the number of fingers typically TWO,THREE, FIVE.  Out of which two fingers are most popular.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5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2974"/>
          <a:stretch>
            <a:fillRect/>
          </a:stretch>
        </p:blipFill>
        <p:spPr>
          <a:xfrm>
            <a:off x="685800" y="304800"/>
            <a:ext cx="7863417" cy="2773363"/>
          </a:xfrm>
        </p:spPr>
      </p:pic>
      <p:sp>
        <p:nvSpPr>
          <p:cNvPr id="4" name="Rectangle 3"/>
          <p:cNvSpPr/>
          <p:nvPr/>
        </p:nvSpPr>
        <p:spPr>
          <a:xfrm>
            <a:off x="685800" y="33528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a two </a:t>
            </a:r>
            <a:r>
              <a:rPr lang="en-US" dirty="0" smtClean="0">
                <a:solidFill>
                  <a:srgbClr val="00B050"/>
                </a:solidFill>
              </a:rPr>
              <a:t>linkage gripper </a:t>
            </a:r>
            <a:r>
              <a:rPr lang="en-US" dirty="0" smtClean="0"/>
              <a:t>and it is </a:t>
            </a:r>
            <a:r>
              <a:rPr lang="en-US" dirty="0" smtClean="0">
                <a:solidFill>
                  <a:srgbClr val="00B050"/>
                </a:solidFill>
              </a:rPr>
              <a:t>actuated by a linear drive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system-a Pneumatic hydraulic </a:t>
            </a:r>
            <a:r>
              <a:rPr lang="en-US" dirty="0" smtClean="0"/>
              <a:t>piston that </a:t>
            </a:r>
            <a:r>
              <a:rPr lang="en-US" dirty="0" smtClean="0">
                <a:solidFill>
                  <a:srgbClr val="FF0000"/>
                </a:solidFill>
              </a:rPr>
              <a:t>pulls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pushes</a:t>
            </a:r>
            <a:r>
              <a:rPr lang="en-US" dirty="0" smtClean="0"/>
              <a:t> the linkage causing rotation of the gripper linkages to close on or open free an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1460</Words>
  <Application>Microsoft Office PowerPoint</Application>
  <PresentationFormat>On-screen Show (4:3)</PresentationFormat>
  <Paragraphs>222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Robot End-Effector</vt:lpstr>
      <vt:lpstr>End Effector</vt:lpstr>
      <vt:lpstr>Types of end effector</vt:lpstr>
      <vt:lpstr>Sample gripper designs</vt:lpstr>
      <vt:lpstr>Slide 5</vt:lpstr>
      <vt:lpstr>Tools</vt:lpstr>
      <vt:lpstr>Classification of end effectors</vt:lpstr>
      <vt:lpstr>Mechanical Fingers</vt:lpstr>
      <vt:lpstr>Slide 9</vt:lpstr>
      <vt:lpstr>Acc to number of grippers mounted on the wrist </vt:lpstr>
      <vt:lpstr>Acc to mode of gripping</vt:lpstr>
      <vt:lpstr>Acc to the number of DOF</vt:lpstr>
      <vt:lpstr>unilateral</vt:lpstr>
      <vt:lpstr>Bilateral</vt:lpstr>
      <vt:lpstr>Multilateral</vt:lpstr>
      <vt:lpstr>According to the power sources</vt:lpstr>
      <vt:lpstr>Pneumatic grippers</vt:lpstr>
      <vt:lpstr>Angular and parallel grippers</vt:lpstr>
      <vt:lpstr>Slide 19</vt:lpstr>
      <vt:lpstr>Hydraulic grippers</vt:lpstr>
      <vt:lpstr>Electric grippers</vt:lpstr>
      <vt:lpstr>Mechanical Grippers</vt:lpstr>
      <vt:lpstr>Mechanical grippers with two fingers</vt:lpstr>
      <vt:lpstr>Pivoting or swinging gripper mechanism</vt:lpstr>
      <vt:lpstr>    Translational gripper mechanisms </vt:lpstr>
      <vt:lpstr>Mechanical grippers with Three fingers</vt:lpstr>
      <vt:lpstr>Vacuum gripper</vt:lpstr>
      <vt:lpstr>Slide 28</vt:lpstr>
      <vt:lpstr>Slide 29</vt:lpstr>
      <vt:lpstr>Vacuum gripper</vt:lpstr>
      <vt:lpstr>Magnetic gripper</vt:lpstr>
      <vt:lpstr>Slide 32</vt:lpstr>
      <vt:lpstr>Slide 33</vt:lpstr>
      <vt:lpstr>Magnetic gripper</vt:lpstr>
      <vt:lpstr>Adhesive Grippers</vt:lpstr>
      <vt:lpstr>Design of Gripper</vt:lpstr>
      <vt:lpstr>Requirement for the gripper design </vt:lpstr>
      <vt:lpstr>Tips for Designing a gripper</vt:lpstr>
      <vt:lpstr>Gripper with passive finger </vt:lpstr>
      <vt:lpstr>Gripper with active feedback </vt:lpstr>
      <vt:lpstr>Force Analysis of gripper mechanism</vt:lpstr>
      <vt:lpstr>Slide 42</vt:lpstr>
      <vt:lpstr>Slide 43</vt:lpstr>
      <vt:lpstr>Remote center compliance devices (RCC)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End-Effector</dc:title>
  <dc:creator>abc</dc:creator>
  <cp:lastModifiedBy>abc</cp:lastModifiedBy>
  <cp:revision>22</cp:revision>
  <dcterms:created xsi:type="dcterms:W3CDTF">2017-08-17T09:46:31Z</dcterms:created>
  <dcterms:modified xsi:type="dcterms:W3CDTF">2017-08-28T05:48:24Z</dcterms:modified>
</cp:coreProperties>
</file>