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OPTICAL FIBRES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OPTICAL FIBRE</a:t>
            </a:r>
            <a:endParaRPr lang="en-US" dirty="0"/>
          </a:p>
        </p:txBody>
      </p:sp>
      <p:pic>
        <p:nvPicPr>
          <p:cNvPr id="21506" name="Picture 2" descr="Image result for structure of optical fib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6000"/>
            <a:ext cx="7543800" cy="3428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304800"/>
            <a:ext cx="8162925" cy="762000"/>
          </a:xfrm>
        </p:spPr>
        <p:txBody>
          <a:bodyPr/>
          <a:lstStyle/>
          <a:p>
            <a:r>
              <a:rPr lang="en-US" dirty="0" smtClean="0"/>
              <a:t>REFRACTIVE INDEX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2813" y="1905000"/>
            <a:ext cx="8110537" cy="4038600"/>
          </a:xfrm>
        </p:spPr>
        <p:txBody>
          <a:bodyPr/>
          <a:lstStyle/>
          <a:p>
            <a:r>
              <a:rPr lang="en-US" dirty="0"/>
              <a:t>Index of refraction of material : ratio of speed of light in vacuum to speed of light in </a:t>
            </a:r>
            <a:r>
              <a:rPr lang="en-US" dirty="0" smtClean="0"/>
              <a:t>medium</a:t>
            </a:r>
          </a:p>
          <a:p>
            <a:r>
              <a:rPr lang="en-US" dirty="0" smtClean="0"/>
              <a:t>n= c/v</a:t>
            </a:r>
          </a:p>
          <a:p>
            <a:r>
              <a:rPr lang="en-US" dirty="0" smtClean="0"/>
              <a:t>C= speed of light in vacuum</a:t>
            </a:r>
          </a:p>
          <a:p>
            <a:r>
              <a:rPr lang="en-US" dirty="0" smtClean="0"/>
              <a:t>V= speed of light in medium</a:t>
            </a:r>
          </a:p>
          <a:p>
            <a:r>
              <a:rPr lang="en-US" dirty="0" smtClean="0"/>
              <a:t>Higher refractive index means medium is more dense.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143000" y="3657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B</a:t>
            </a:r>
            <a:r>
              <a:rPr lang="en-US" sz="2800" dirty="0" smtClean="0"/>
              <a:t>ending </a:t>
            </a:r>
            <a:r>
              <a:rPr lang="en-US" sz="2800" dirty="0" smtClean="0"/>
              <a:t>of light as it travels from one media to </a:t>
            </a:r>
            <a:r>
              <a:rPr lang="en-US" sz="2800" dirty="0" smtClean="0"/>
              <a:t>another.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/>
          <a:srcRect b="6395"/>
          <a:stretch>
            <a:fillRect/>
          </a:stretch>
        </p:blipFill>
        <p:spPr bwMode="auto">
          <a:xfrm>
            <a:off x="2895600" y="2590800"/>
            <a:ext cx="39624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8600"/>
            <a:ext cx="8162925" cy="762000"/>
          </a:xfrm>
        </p:spPr>
        <p:txBody>
          <a:bodyPr/>
          <a:lstStyle/>
          <a:p>
            <a:r>
              <a:rPr lang="en-US" b="1" dirty="0"/>
              <a:t>Snell’s Law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5938" y="5029200"/>
            <a:ext cx="8110537" cy="685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Critical angle: Angle of incidence at which angle of refraction = 90</a:t>
            </a:r>
            <a:r>
              <a:rPr lang="en-US" sz="2800" baseline="30000"/>
              <a:t>0</a:t>
            </a:r>
            <a:r>
              <a:rPr lang="en-US" sz="2800"/>
              <a:t> 							</a:t>
            </a:r>
          </a:p>
        </p:txBody>
      </p:sp>
      <p:pic>
        <p:nvPicPr>
          <p:cNvPr id="17412" name="Picture 4" descr="snell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81200"/>
            <a:ext cx="66294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INTERNAL REFLECTION</a:t>
            </a:r>
            <a:endParaRPr lang="en-US" dirty="0"/>
          </a:p>
        </p:txBody>
      </p:sp>
      <p:pic>
        <p:nvPicPr>
          <p:cNvPr id="16386" name="Picture 2" descr="Image result for total internal reflec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352800"/>
            <a:ext cx="6915150" cy="27908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4800" y="1828800"/>
            <a:ext cx="87126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angle of incidence is made greater than critical angle, the light ray is reflected back into the same medium. This phenomenon is called TIR.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CONE</a:t>
            </a:r>
            <a:endParaRPr lang="en-US" dirty="0"/>
          </a:p>
        </p:txBody>
      </p:sp>
      <p:pic>
        <p:nvPicPr>
          <p:cNvPr id="18434" name="Picture 2" descr="Image result for ACCEPTANCE CO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981200"/>
            <a:ext cx="7086600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Acceptance angle is defined as that maximum angle of light with the axis beyond which the light cannot be propagated by total internal reflection.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all the acceptance angles are considered at the entry then there exists a three dimensional cone which is known as Acceptance cone.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APERTURE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Numerical aperture is </a:t>
            </a:r>
            <a:r>
              <a:rPr lang="en-US" dirty="0" smtClean="0"/>
              <a:t>considered </a:t>
            </a:r>
            <a:r>
              <a:rPr lang="en-US" dirty="0" smtClean="0"/>
              <a:t>as a light gathering capacity of an optical </a:t>
            </a:r>
            <a:r>
              <a:rPr lang="en-US" dirty="0" err="1" smtClean="0"/>
              <a:t>fibre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19458" name="Picture 2" descr="Image result for numerical aperture deriv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3718" y="3124200"/>
            <a:ext cx="7804482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</TotalTime>
  <Words>179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OPTICAL FIBRES</vt:lpstr>
      <vt:lpstr>REFRACTIVE INDEX</vt:lpstr>
      <vt:lpstr>REFRACTION</vt:lpstr>
      <vt:lpstr>Snell’s Law</vt:lpstr>
      <vt:lpstr>TOTAL INTERNAL REFLECTION</vt:lpstr>
      <vt:lpstr>ACCEPTANCE CONE</vt:lpstr>
      <vt:lpstr>Slide 7</vt:lpstr>
      <vt:lpstr>NUMERICAL APERTURE</vt:lpstr>
      <vt:lpstr>Slide 9</vt:lpstr>
      <vt:lpstr>STRUCTURE OF OPTICAL FIBRE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OPTICAL FIBERS</dc:title>
  <dc:creator>admin</dc:creator>
  <cp:lastModifiedBy>USER</cp:lastModifiedBy>
  <cp:revision>9</cp:revision>
  <dcterms:created xsi:type="dcterms:W3CDTF">2006-08-16T00:00:00Z</dcterms:created>
  <dcterms:modified xsi:type="dcterms:W3CDTF">2017-08-05T06:58:58Z</dcterms:modified>
</cp:coreProperties>
</file>